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9" r:id="rId1"/>
  </p:sldMasterIdLst>
  <p:notesMasterIdLst>
    <p:notesMasterId r:id="rId43"/>
  </p:notesMasterIdLst>
  <p:handoutMasterIdLst>
    <p:handoutMasterId r:id="rId44"/>
  </p:handoutMasterIdLst>
  <p:sldIdLst>
    <p:sldId id="256" r:id="rId2"/>
    <p:sldId id="258" r:id="rId3"/>
    <p:sldId id="350" r:id="rId4"/>
    <p:sldId id="489" r:id="rId5"/>
    <p:sldId id="375" r:id="rId6"/>
    <p:sldId id="477" r:id="rId7"/>
    <p:sldId id="488" r:id="rId8"/>
    <p:sldId id="461" r:id="rId9"/>
    <p:sldId id="478" r:id="rId10"/>
    <p:sldId id="476" r:id="rId11"/>
    <p:sldId id="495" r:id="rId12"/>
    <p:sldId id="496" r:id="rId13"/>
    <p:sldId id="314" r:id="rId14"/>
    <p:sldId id="470" r:id="rId15"/>
    <p:sldId id="462" r:id="rId16"/>
    <p:sldId id="463" r:id="rId17"/>
    <p:sldId id="482" r:id="rId18"/>
    <p:sldId id="484" r:id="rId19"/>
    <p:sldId id="483" r:id="rId20"/>
    <p:sldId id="485" r:id="rId21"/>
    <p:sldId id="487" r:id="rId22"/>
    <p:sldId id="486" r:id="rId23"/>
    <p:sldId id="260" r:id="rId24"/>
    <p:sldId id="491" r:id="rId25"/>
    <p:sldId id="404" r:id="rId26"/>
    <p:sldId id="492" r:id="rId27"/>
    <p:sldId id="450" r:id="rId28"/>
    <p:sldId id="356" r:id="rId29"/>
    <p:sldId id="266" r:id="rId30"/>
    <p:sldId id="494" r:id="rId31"/>
    <p:sldId id="337" r:id="rId32"/>
    <p:sldId id="374" r:id="rId33"/>
    <p:sldId id="385" r:id="rId34"/>
    <p:sldId id="384" r:id="rId35"/>
    <p:sldId id="465" r:id="rId36"/>
    <p:sldId id="490" r:id="rId37"/>
    <p:sldId id="264" r:id="rId38"/>
    <p:sldId id="493" r:id="rId39"/>
    <p:sldId id="460" r:id="rId40"/>
    <p:sldId id="467" r:id="rId41"/>
    <p:sldId id="414" r:id="rId4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305" autoAdjust="0"/>
  </p:normalViewPr>
  <p:slideViewPr>
    <p:cSldViewPr>
      <p:cViewPr varScale="1">
        <p:scale>
          <a:sx n="80" d="100"/>
          <a:sy n="80" d="100"/>
        </p:scale>
        <p:origin x="-1445"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'[Chart in Book1.xls]Sheet1'!$A$2</c:f>
              <c:strCache>
                <c:ptCount val="1"/>
                <c:pt idx="0">
                  <c:v>Budget</c:v>
                </c:pt>
              </c:strCache>
            </c:strRef>
          </c:tx>
          <c:invertIfNegative val="0"/>
          <c:cat>
            <c:strRef>
              <c:f>'[Chart in Book1.xls]Sheet1'!$B$1:$E$1</c:f>
              <c:strCache>
                <c:ptCount val="4"/>
                <c:pt idx="0">
                  <c:v>FA 2014</c:v>
                </c:pt>
                <c:pt idx="1">
                  <c:v>SP 2015</c:v>
                </c:pt>
                <c:pt idx="2">
                  <c:v>SU 2015</c:v>
                </c:pt>
                <c:pt idx="3">
                  <c:v>TOTAL 14/15</c:v>
                </c:pt>
              </c:strCache>
            </c:strRef>
          </c:cat>
          <c:val>
            <c:numRef>
              <c:f>'[Chart in Book1.xls]Sheet1'!$B$2:$E$2</c:f>
              <c:numCache>
                <c:formatCode>General</c:formatCode>
                <c:ptCount val="4"/>
                <c:pt idx="0">
                  <c:v>29302</c:v>
                </c:pt>
                <c:pt idx="1">
                  <c:v>27438</c:v>
                </c:pt>
                <c:pt idx="2">
                  <c:v>14600</c:v>
                </c:pt>
                <c:pt idx="3">
                  <c:v>71340</c:v>
                </c:pt>
              </c:numCache>
            </c:numRef>
          </c:val>
        </c:ser>
        <c:ser>
          <c:idx val="1"/>
          <c:order val="1"/>
          <c:tx>
            <c:strRef>
              <c:f>'[Chart in Book1.xls]Sheet1'!$A$3</c:f>
              <c:strCache>
                <c:ptCount val="1"/>
                <c:pt idx="0">
                  <c:v>Actual</c:v>
                </c:pt>
              </c:strCache>
            </c:strRef>
          </c:tx>
          <c:invertIfNegative val="0"/>
          <c:dLbls>
            <c:dLbl>
              <c:idx val="0"/>
              <c:layout/>
              <c:tx>
                <c:rich>
                  <a:bodyPr/>
                  <a:lstStyle/>
                  <a:p>
                    <a:pPr>
                      <a:defRPr/>
                    </a:pPr>
                    <a:r>
                      <a:rPr lang="en-US" dirty="0"/>
                      <a:t>+1143</a:t>
                    </a:r>
                  </a:p>
                </c:rich>
              </c:tx>
              <c:spPr/>
              <c:showLegendKey val="0"/>
              <c:showVal val="0"/>
              <c:showCatName val="0"/>
              <c:showSerName val="0"/>
              <c:showPercent val="0"/>
              <c:showBubbleSize val="0"/>
            </c:dLbl>
            <c:dLbl>
              <c:idx val="1"/>
              <c:layout>
                <c:manualLayout>
                  <c:x val="0"/>
                  <c:y val="-5.612065321788976E-3"/>
                </c:manualLayout>
              </c:layout>
              <c:tx>
                <c:rich>
                  <a:bodyPr/>
                  <a:lstStyle/>
                  <a:p>
                    <a:pPr>
                      <a:defRPr/>
                    </a:pPr>
                    <a:r>
                      <a:rPr lang="en-US" dirty="0"/>
                      <a:t>+885</a:t>
                    </a:r>
                  </a:p>
                </c:rich>
              </c:tx>
              <c:spPr/>
              <c:dLblPos val="outEnd"/>
              <c:showLegendKey val="0"/>
              <c:showVal val="0"/>
              <c:showCatName val="0"/>
              <c:showSerName val="0"/>
              <c:showPercent val="0"/>
              <c:showBubbleSize val="0"/>
            </c:dLbl>
            <c:dLbl>
              <c:idx val="2"/>
              <c:layout/>
              <c:tx>
                <c:rich>
                  <a:bodyPr/>
                  <a:lstStyle/>
                  <a:p>
                    <a:pPr>
                      <a:defRPr/>
                    </a:pPr>
                    <a:r>
                      <a:rPr lang="en-US" dirty="0"/>
                      <a:t>-163</a:t>
                    </a:r>
                  </a:p>
                </c:rich>
              </c:tx>
              <c:spPr/>
              <c:showLegendKey val="0"/>
              <c:showVal val="0"/>
              <c:showCatName val="0"/>
              <c:showSerName val="0"/>
              <c:showPercent val="0"/>
              <c:showBubbleSize val="0"/>
            </c:dLbl>
            <c:dLbl>
              <c:idx val="3"/>
              <c:layout/>
              <c:tx>
                <c:rich>
                  <a:bodyPr/>
                  <a:lstStyle/>
                  <a:p>
                    <a:pPr>
                      <a:defRPr/>
                    </a:pPr>
                    <a:r>
                      <a:rPr lang="en-US" dirty="0"/>
                      <a:t>+1865</a:t>
                    </a:r>
                  </a:p>
                </c:rich>
              </c:tx>
              <c:spPr/>
              <c:showLegendKey val="0"/>
              <c:showVal val="0"/>
              <c:showCatName val="0"/>
              <c:showSerName val="0"/>
              <c:showPercent val="0"/>
              <c:showBubbleSize val="0"/>
            </c:dLbl>
            <c:showLegendKey val="0"/>
            <c:showVal val="0"/>
            <c:showCatName val="0"/>
            <c:showSerName val="0"/>
            <c:showPercent val="0"/>
            <c:showBubbleSize val="0"/>
          </c:dLbls>
          <c:cat>
            <c:strRef>
              <c:f>'[Chart in Book1.xls]Sheet1'!$B$1:$E$1</c:f>
              <c:strCache>
                <c:ptCount val="4"/>
                <c:pt idx="0">
                  <c:v>FA 2014</c:v>
                </c:pt>
                <c:pt idx="1">
                  <c:v>SP 2015</c:v>
                </c:pt>
                <c:pt idx="2">
                  <c:v>SU 2015</c:v>
                </c:pt>
                <c:pt idx="3">
                  <c:v>TOTAL 14/15</c:v>
                </c:pt>
              </c:strCache>
            </c:strRef>
          </c:cat>
          <c:val>
            <c:numRef>
              <c:f>'[Chart in Book1.xls]Sheet1'!$B$3:$E$3</c:f>
              <c:numCache>
                <c:formatCode>General</c:formatCode>
                <c:ptCount val="4"/>
                <c:pt idx="0">
                  <c:v>30445</c:v>
                </c:pt>
                <c:pt idx="1">
                  <c:v>28323</c:v>
                </c:pt>
                <c:pt idx="2">
                  <c:v>14437</c:v>
                </c:pt>
                <c:pt idx="3">
                  <c:v>73205</c:v>
                </c:pt>
              </c:numCache>
            </c:numRef>
          </c:val>
        </c:ser>
        <c:dLbls>
          <c:showLegendKey val="0"/>
          <c:showVal val="0"/>
          <c:showCatName val="0"/>
          <c:showSerName val="0"/>
          <c:showPercent val="0"/>
          <c:showBubbleSize val="0"/>
        </c:dLbls>
        <c:gapWidth val="150"/>
        <c:axId val="122632832"/>
        <c:axId val="122646912"/>
      </c:barChart>
      <c:catAx>
        <c:axId val="122632832"/>
        <c:scaling>
          <c:orientation val="minMax"/>
        </c:scaling>
        <c:delete val="0"/>
        <c:axPos val="b"/>
        <c:numFmt formatCode="General" sourceLinked="1"/>
        <c:majorTickMark val="none"/>
        <c:minorTickMark val="none"/>
        <c:tickLblPos val="nextTo"/>
        <c:crossAx val="122646912"/>
        <c:crosses val="autoZero"/>
        <c:auto val="1"/>
        <c:lblAlgn val="ctr"/>
        <c:lblOffset val="100"/>
        <c:noMultiLvlLbl val="0"/>
      </c:catAx>
      <c:valAx>
        <c:axId val="122646912"/>
        <c:scaling>
          <c:orientation val="minMax"/>
        </c:scaling>
        <c:delete val="0"/>
        <c:axPos val="l"/>
        <c:majorGridlines/>
        <c:numFmt formatCode="General" sourceLinked="1"/>
        <c:majorTickMark val="none"/>
        <c:minorTickMark val="none"/>
        <c:tickLblPos val="nextTo"/>
        <c:crossAx val="12263283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C793F5B-9AB6-4D11-8ED6-713089B72E30}" type="datetimeFigureOut">
              <a:rPr lang="en-US" smtClean="0"/>
              <a:t>7/15/2015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FDF2915-A971-4102-8127-7AB9C2DDC7E7}" type="slidenum">
              <a:rPr lang="en-US" smtClean="0"/>
              <a:t>‹#›</a:t>
            </a:fld>
            <a:endParaRPr lang="en-US" dirty="0"/>
          </a:p>
        </p:txBody>
      </p:sp>
    </p:spTree>
    <p:extLst>
      <p:ext uri="{BB962C8B-B14F-4D97-AF65-F5344CB8AC3E}">
        <p14:creationId xmlns:p14="http://schemas.microsoft.com/office/powerpoint/2010/main" val="1747822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5991A33-5061-47FF-87D2-69F28B2860EB}" type="datetimeFigureOut">
              <a:rPr lang="en-US" smtClean="0"/>
              <a:t>7/15/2015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D4432A5-BF8F-4681-B057-A03BA6385189}" type="slidenum">
              <a:rPr lang="en-US" smtClean="0"/>
              <a:t>‹#›</a:t>
            </a:fld>
            <a:endParaRPr lang="en-US" dirty="0"/>
          </a:p>
        </p:txBody>
      </p:sp>
    </p:spTree>
    <p:extLst>
      <p:ext uri="{BB962C8B-B14F-4D97-AF65-F5344CB8AC3E}">
        <p14:creationId xmlns:p14="http://schemas.microsoft.com/office/powerpoint/2010/main" val="404475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a:t>
            </a:fld>
            <a:endParaRPr lang="en-US" dirty="0"/>
          </a:p>
        </p:txBody>
      </p:sp>
    </p:spTree>
    <p:extLst>
      <p:ext uri="{BB962C8B-B14F-4D97-AF65-F5344CB8AC3E}">
        <p14:creationId xmlns:p14="http://schemas.microsoft.com/office/powerpoint/2010/main" val="115134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10</a:t>
            </a:fld>
            <a:endParaRPr lang="en-US" dirty="0"/>
          </a:p>
        </p:txBody>
      </p:sp>
    </p:spTree>
    <p:extLst>
      <p:ext uri="{BB962C8B-B14F-4D97-AF65-F5344CB8AC3E}">
        <p14:creationId xmlns:p14="http://schemas.microsoft.com/office/powerpoint/2010/main" val="155774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11</a:t>
            </a:fld>
            <a:endParaRPr lang="en-US" dirty="0"/>
          </a:p>
        </p:txBody>
      </p:sp>
    </p:spTree>
    <p:extLst>
      <p:ext uri="{BB962C8B-B14F-4D97-AF65-F5344CB8AC3E}">
        <p14:creationId xmlns:p14="http://schemas.microsoft.com/office/powerpoint/2010/main" val="155774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12</a:t>
            </a:fld>
            <a:endParaRPr lang="en-US" dirty="0"/>
          </a:p>
        </p:txBody>
      </p:sp>
    </p:spTree>
    <p:extLst>
      <p:ext uri="{BB962C8B-B14F-4D97-AF65-F5344CB8AC3E}">
        <p14:creationId xmlns:p14="http://schemas.microsoft.com/office/powerpoint/2010/main" val="1557749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13</a:t>
            </a:fld>
            <a:endParaRPr lang="en-US" dirty="0"/>
          </a:p>
        </p:txBody>
      </p:sp>
    </p:spTree>
    <p:extLst>
      <p:ext uri="{BB962C8B-B14F-4D97-AF65-F5344CB8AC3E}">
        <p14:creationId xmlns:p14="http://schemas.microsoft.com/office/powerpoint/2010/main" val="344128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14</a:t>
            </a:fld>
            <a:endParaRPr lang="en-US" dirty="0"/>
          </a:p>
        </p:txBody>
      </p:sp>
    </p:spTree>
    <p:extLst>
      <p:ext uri="{BB962C8B-B14F-4D97-AF65-F5344CB8AC3E}">
        <p14:creationId xmlns:p14="http://schemas.microsoft.com/office/powerpoint/2010/main" val="293806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15</a:t>
            </a:fld>
            <a:endParaRPr lang="en-US" dirty="0"/>
          </a:p>
        </p:txBody>
      </p:sp>
    </p:spTree>
    <p:extLst>
      <p:ext uri="{BB962C8B-B14F-4D97-AF65-F5344CB8AC3E}">
        <p14:creationId xmlns:p14="http://schemas.microsoft.com/office/powerpoint/2010/main" val="88686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16</a:t>
            </a:fld>
            <a:endParaRPr lang="en-US" dirty="0"/>
          </a:p>
        </p:txBody>
      </p:sp>
    </p:spTree>
    <p:extLst>
      <p:ext uri="{BB962C8B-B14F-4D97-AF65-F5344CB8AC3E}">
        <p14:creationId xmlns:p14="http://schemas.microsoft.com/office/powerpoint/2010/main" val="2162307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17</a:t>
            </a:fld>
            <a:endParaRPr lang="en-US" dirty="0"/>
          </a:p>
        </p:txBody>
      </p:sp>
    </p:spTree>
    <p:extLst>
      <p:ext uri="{BB962C8B-B14F-4D97-AF65-F5344CB8AC3E}">
        <p14:creationId xmlns:p14="http://schemas.microsoft.com/office/powerpoint/2010/main" val="25303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18</a:t>
            </a:fld>
            <a:endParaRPr lang="en-US" dirty="0"/>
          </a:p>
        </p:txBody>
      </p:sp>
    </p:spTree>
    <p:extLst>
      <p:ext uri="{BB962C8B-B14F-4D97-AF65-F5344CB8AC3E}">
        <p14:creationId xmlns:p14="http://schemas.microsoft.com/office/powerpoint/2010/main" val="221405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19</a:t>
            </a:fld>
            <a:endParaRPr lang="en-US" dirty="0"/>
          </a:p>
        </p:txBody>
      </p:sp>
    </p:spTree>
    <p:extLst>
      <p:ext uri="{BB962C8B-B14F-4D97-AF65-F5344CB8AC3E}">
        <p14:creationId xmlns:p14="http://schemas.microsoft.com/office/powerpoint/2010/main" val="1376523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a:t>
            </a:fld>
            <a:endParaRPr lang="en-US" dirty="0"/>
          </a:p>
        </p:txBody>
      </p:sp>
    </p:spTree>
    <p:extLst>
      <p:ext uri="{BB962C8B-B14F-4D97-AF65-F5344CB8AC3E}">
        <p14:creationId xmlns:p14="http://schemas.microsoft.com/office/powerpoint/2010/main" val="491966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20</a:t>
            </a:fld>
            <a:endParaRPr lang="en-US" dirty="0"/>
          </a:p>
        </p:txBody>
      </p:sp>
    </p:spTree>
    <p:extLst>
      <p:ext uri="{BB962C8B-B14F-4D97-AF65-F5344CB8AC3E}">
        <p14:creationId xmlns:p14="http://schemas.microsoft.com/office/powerpoint/2010/main" val="81477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21</a:t>
            </a:fld>
            <a:endParaRPr lang="en-US" dirty="0"/>
          </a:p>
        </p:txBody>
      </p:sp>
    </p:spTree>
    <p:extLst>
      <p:ext uri="{BB962C8B-B14F-4D97-AF65-F5344CB8AC3E}">
        <p14:creationId xmlns:p14="http://schemas.microsoft.com/office/powerpoint/2010/main" val="4222478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22</a:t>
            </a:fld>
            <a:endParaRPr lang="en-US" dirty="0"/>
          </a:p>
        </p:txBody>
      </p:sp>
    </p:spTree>
    <p:extLst>
      <p:ext uri="{BB962C8B-B14F-4D97-AF65-F5344CB8AC3E}">
        <p14:creationId xmlns:p14="http://schemas.microsoft.com/office/powerpoint/2010/main" val="2751286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23</a:t>
            </a:fld>
            <a:endParaRPr lang="en-US" dirty="0"/>
          </a:p>
        </p:txBody>
      </p:sp>
    </p:spTree>
    <p:extLst>
      <p:ext uri="{BB962C8B-B14F-4D97-AF65-F5344CB8AC3E}">
        <p14:creationId xmlns:p14="http://schemas.microsoft.com/office/powerpoint/2010/main" val="3926765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dirty="0"/>
              <a:t>Over Fall 1143</a:t>
            </a:r>
          </a:p>
          <a:p>
            <a:pPr eaLnBrk="1" hangingPunct="1">
              <a:defRPr/>
            </a:pPr>
            <a:r>
              <a:rPr lang="en-US" altLang="en-US" dirty="0"/>
              <a:t>Over Spring 885</a:t>
            </a:r>
          </a:p>
          <a:p>
            <a:pPr eaLnBrk="1" hangingPunct="1">
              <a:defRPr/>
            </a:pPr>
            <a:r>
              <a:rPr lang="en-US" altLang="en-US" dirty="0"/>
              <a:t>Under Summer 163</a:t>
            </a:r>
          </a:p>
          <a:p>
            <a:pPr eaLnBrk="1" hangingPunct="1">
              <a:defRPr/>
            </a:pPr>
            <a:r>
              <a:rPr lang="en-US" altLang="en-US" dirty="0"/>
              <a:t>**DL hrs were up more than expected Fall and Spring, down more than expected Summer</a:t>
            </a:r>
          </a:p>
          <a:p>
            <a:pPr eaLnBrk="1" hangingPunct="1">
              <a:defRPr/>
            </a:pPr>
            <a:endParaRPr lang="en-US" altLang="en-US" dirty="0"/>
          </a:p>
          <a:p>
            <a:pPr eaLnBrk="1" hangingPunct="1">
              <a:buFont typeface="Wingdings" pitchFamily="2" charset="2"/>
              <a:buChar char="v"/>
              <a:defRPr/>
            </a:pPr>
            <a:r>
              <a:rPr lang="en-US" altLang="en-US" dirty="0"/>
              <a:t>2014/2015 year to date FA disbursed:</a:t>
            </a:r>
          </a:p>
          <a:p>
            <a:pPr lvl="1" eaLnBrk="1" hangingPunct="1">
              <a:buFont typeface="Wingdings" pitchFamily="2" charset="2"/>
              <a:buChar char="v"/>
              <a:defRPr/>
            </a:pPr>
            <a:r>
              <a:rPr lang="en-US" altLang="en-US" dirty="0"/>
              <a:t>Pell $5,359,574</a:t>
            </a:r>
          </a:p>
          <a:p>
            <a:pPr lvl="1" eaLnBrk="1" hangingPunct="1">
              <a:buFont typeface="Wingdings" pitchFamily="2" charset="2"/>
              <a:buChar char="v"/>
              <a:defRPr/>
            </a:pPr>
            <a:r>
              <a:rPr lang="en-US" altLang="en-US" dirty="0"/>
              <a:t>Loans $14,288,075</a:t>
            </a:r>
          </a:p>
          <a:p>
            <a:pPr>
              <a:buFont typeface="Wingdings" panose="05000000000000000000" pitchFamily="2" charset="2"/>
              <a:buChar char="v"/>
              <a:defRPr/>
            </a:pPr>
            <a:r>
              <a:rPr lang="en-US" dirty="0"/>
              <a:t>Summer Final 2045 students with 14,437 credit hours</a:t>
            </a:r>
          </a:p>
          <a:p>
            <a:pPr lvl="1">
              <a:buFont typeface="Wingdings" panose="05000000000000000000" pitchFamily="2" charset="2"/>
              <a:buChar char="v"/>
              <a:defRPr/>
            </a:pPr>
            <a:r>
              <a:rPr lang="en-US" dirty="0"/>
              <a:t>Fiscal Budget 14,600</a:t>
            </a:r>
          </a:p>
          <a:p>
            <a:pPr marL="483276" lvl="1">
              <a:defRPr/>
            </a:pPr>
            <a:endParaRPr lang="en-US" dirty="0"/>
          </a:p>
          <a:p>
            <a:pPr>
              <a:buFont typeface="Wingdings" panose="05000000000000000000" pitchFamily="2" charset="2"/>
              <a:buChar char="v"/>
              <a:defRPr/>
            </a:pPr>
            <a:r>
              <a:rPr lang="en-US" dirty="0"/>
              <a:t>AY 2015 Credit Hour Production 73, 205</a:t>
            </a:r>
          </a:p>
          <a:p>
            <a:pPr eaLnBrk="1" hangingPunct="1">
              <a:buFont typeface="Wingdings" pitchFamily="2" charset="2"/>
              <a:buNone/>
              <a:defRPr/>
            </a:pPr>
            <a:endParaRPr lang="en-US" altLang="en-US" dirty="0"/>
          </a:p>
          <a:p>
            <a:pPr eaLnBrk="1" hangingPunct="1">
              <a:defRPr/>
            </a:pP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84271" indent="-300884" eaLnBrk="0" hangingPunct="0">
              <a:spcBef>
                <a:spcPct val="30000"/>
              </a:spcBef>
              <a:defRPr sz="1200">
                <a:solidFill>
                  <a:schemeClr val="tx1"/>
                </a:solidFill>
                <a:latin typeface="Calibri" pitchFamily="34" charset="0"/>
              </a:defRPr>
            </a:lvl2pPr>
            <a:lvl3pPr marL="1206824" indent="-240049" eaLnBrk="0" hangingPunct="0">
              <a:spcBef>
                <a:spcPct val="30000"/>
              </a:spcBef>
              <a:defRPr sz="1200">
                <a:solidFill>
                  <a:schemeClr val="tx1"/>
                </a:solidFill>
                <a:latin typeface="Calibri" pitchFamily="34" charset="0"/>
              </a:defRPr>
            </a:lvl3pPr>
            <a:lvl4pPr marL="1690211" indent="-240049" eaLnBrk="0" hangingPunct="0">
              <a:spcBef>
                <a:spcPct val="30000"/>
              </a:spcBef>
              <a:defRPr sz="1200">
                <a:solidFill>
                  <a:schemeClr val="tx1"/>
                </a:solidFill>
                <a:latin typeface="Calibri" pitchFamily="34" charset="0"/>
              </a:defRPr>
            </a:lvl4pPr>
            <a:lvl5pPr marL="2173598" indent="-240049" eaLnBrk="0" hangingPunct="0">
              <a:spcBef>
                <a:spcPct val="30000"/>
              </a:spcBef>
              <a:defRPr sz="1200">
                <a:solidFill>
                  <a:schemeClr val="tx1"/>
                </a:solidFill>
                <a:latin typeface="Calibri" pitchFamily="34" charset="0"/>
              </a:defRPr>
            </a:lvl5pPr>
            <a:lvl6pPr marL="2647120" indent="-240049" eaLnBrk="0" fontAlgn="base" hangingPunct="0">
              <a:spcBef>
                <a:spcPct val="30000"/>
              </a:spcBef>
              <a:spcAft>
                <a:spcPct val="0"/>
              </a:spcAft>
              <a:defRPr sz="1200">
                <a:solidFill>
                  <a:schemeClr val="tx1"/>
                </a:solidFill>
                <a:latin typeface="Calibri" pitchFamily="34" charset="0"/>
              </a:defRPr>
            </a:lvl6pPr>
            <a:lvl7pPr marL="3120642" indent="-240049" eaLnBrk="0" fontAlgn="base" hangingPunct="0">
              <a:spcBef>
                <a:spcPct val="30000"/>
              </a:spcBef>
              <a:spcAft>
                <a:spcPct val="0"/>
              </a:spcAft>
              <a:defRPr sz="1200">
                <a:solidFill>
                  <a:schemeClr val="tx1"/>
                </a:solidFill>
                <a:latin typeface="Calibri" pitchFamily="34" charset="0"/>
              </a:defRPr>
            </a:lvl7pPr>
            <a:lvl8pPr marL="3594164" indent="-240049" eaLnBrk="0" fontAlgn="base" hangingPunct="0">
              <a:spcBef>
                <a:spcPct val="30000"/>
              </a:spcBef>
              <a:spcAft>
                <a:spcPct val="0"/>
              </a:spcAft>
              <a:defRPr sz="1200">
                <a:solidFill>
                  <a:schemeClr val="tx1"/>
                </a:solidFill>
                <a:latin typeface="Calibri" pitchFamily="34" charset="0"/>
              </a:defRPr>
            </a:lvl8pPr>
            <a:lvl9pPr marL="4067686" indent="-24004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A1E87FF-4038-47DA-98BE-D033DE6351AB}" type="slidenum">
              <a:rPr lang="en-US" altLang="en-US">
                <a:solidFill>
                  <a:prstClr val="black"/>
                </a:solidFill>
              </a:rPr>
              <a:pPr eaLnBrk="1" hangingPunct="1">
                <a:spcBef>
                  <a:spcPct val="0"/>
                </a:spcBef>
              </a:pPr>
              <a:t>24</a:t>
            </a:fld>
            <a:endParaRPr lang="en-US"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25</a:t>
            </a:fld>
            <a:endParaRPr lang="en-US" dirty="0"/>
          </a:p>
        </p:txBody>
      </p:sp>
    </p:spTree>
    <p:extLst>
      <p:ext uri="{BB962C8B-B14F-4D97-AF65-F5344CB8AC3E}">
        <p14:creationId xmlns:p14="http://schemas.microsoft.com/office/powerpoint/2010/main" val="1404650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26</a:t>
            </a:fld>
            <a:endParaRPr lang="en-US" dirty="0"/>
          </a:p>
        </p:txBody>
      </p:sp>
    </p:spTree>
    <p:extLst>
      <p:ext uri="{BB962C8B-B14F-4D97-AF65-F5344CB8AC3E}">
        <p14:creationId xmlns:p14="http://schemas.microsoft.com/office/powerpoint/2010/main" val="2733518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offers for 3 new advisors</a:t>
            </a:r>
            <a:endParaRPr lang="en-US" dirty="0"/>
          </a:p>
        </p:txBody>
      </p:sp>
      <p:sp>
        <p:nvSpPr>
          <p:cNvPr id="4" name="Slide Number Placeholder 3"/>
          <p:cNvSpPr>
            <a:spLocks noGrp="1"/>
          </p:cNvSpPr>
          <p:nvPr>
            <p:ph type="sldNum" sz="quarter" idx="10"/>
          </p:nvPr>
        </p:nvSpPr>
        <p:spPr/>
        <p:txBody>
          <a:bodyPr/>
          <a:lstStyle/>
          <a:p>
            <a:fld id="{483F7AA7-CD00-43C6-8614-E105752C011E}" type="slidenum">
              <a:rPr lang="en-US" smtClean="0"/>
              <a:t>27</a:t>
            </a:fld>
            <a:endParaRPr lang="en-US" dirty="0"/>
          </a:p>
        </p:txBody>
      </p:sp>
    </p:spTree>
    <p:extLst>
      <p:ext uri="{BB962C8B-B14F-4D97-AF65-F5344CB8AC3E}">
        <p14:creationId xmlns:p14="http://schemas.microsoft.com/office/powerpoint/2010/main" val="2084052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28</a:t>
            </a:fld>
            <a:endParaRPr lang="en-US" dirty="0"/>
          </a:p>
        </p:txBody>
      </p:sp>
    </p:spTree>
    <p:extLst>
      <p:ext uri="{BB962C8B-B14F-4D97-AF65-F5344CB8AC3E}">
        <p14:creationId xmlns:p14="http://schemas.microsoft.com/office/powerpoint/2010/main" val="3811806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29</a:t>
            </a:fld>
            <a:endParaRPr lang="en-US" dirty="0"/>
          </a:p>
        </p:txBody>
      </p:sp>
    </p:spTree>
    <p:extLst>
      <p:ext uri="{BB962C8B-B14F-4D97-AF65-F5344CB8AC3E}">
        <p14:creationId xmlns:p14="http://schemas.microsoft.com/office/powerpoint/2010/main" val="302893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a:t>
            </a:fld>
            <a:endParaRPr lang="en-US" dirty="0"/>
          </a:p>
        </p:txBody>
      </p:sp>
    </p:spTree>
    <p:extLst>
      <p:ext uri="{BB962C8B-B14F-4D97-AF65-F5344CB8AC3E}">
        <p14:creationId xmlns:p14="http://schemas.microsoft.com/office/powerpoint/2010/main" val="121023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30</a:t>
            </a:fld>
            <a:endParaRPr lang="en-US" dirty="0"/>
          </a:p>
        </p:txBody>
      </p:sp>
    </p:spTree>
    <p:extLst>
      <p:ext uri="{BB962C8B-B14F-4D97-AF65-F5344CB8AC3E}">
        <p14:creationId xmlns:p14="http://schemas.microsoft.com/office/powerpoint/2010/main" val="4243216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31</a:t>
            </a:fld>
            <a:endParaRPr lang="en-US" dirty="0"/>
          </a:p>
        </p:txBody>
      </p:sp>
    </p:spTree>
    <p:extLst>
      <p:ext uri="{BB962C8B-B14F-4D97-AF65-F5344CB8AC3E}">
        <p14:creationId xmlns:p14="http://schemas.microsoft.com/office/powerpoint/2010/main" val="947952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32</a:t>
            </a:fld>
            <a:endParaRPr lang="en-US" dirty="0"/>
          </a:p>
        </p:txBody>
      </p:sp>
    </p:spTree>
    <p:extLst>
      <p:ext uri="{BB962C8B-B14F-4D97-AF65-F5344CB8AC3E}">
        <p14:creationId xmlns:p14="http://schemas.microsoft.com/office/powerpoint/2010/main" val="2815992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33</a:t>
            </a:fld>
            <a:endParaRPr lang="en-US" dirty="0"/>
          </a:p>
        </p:txBody>
      </p:sp>
    </p:spTree>
    <p:extLst>
      <p:ext uri="{BB962C8B-B14F-4D97-AF65-F5344CB8AC3E}">
        <p14:creationId xmlns:p14="http://schemas.microsoft.com/office/powerpoint/2010/main" val="2597170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34</a:t>
            </a:fld>
            <a:endParaRPr lang="en-US" dirty="0"/>
          </a:p>
        </p:txBody>
      </p:sp>
    </p:spTree>
    <p:extLst>
      <p:ext uri="{BB962C8B-B14F-4D97-AF65-F5344CB8AC3E}">
        <p14:creationId xmlns:p14="http://schemas.microsoft.com/office/powerpoint/2010/main" val="75240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35</a:t>
            </a:fld>
            <a:endParaRPr lang="en-US" dirty="0"/>
          </a:p>
        </p:txBody>
      </p:sp>
    </p:spTree>
    <p:extLst>
      <p:ext uri="{BB962C8B-B14F-4D97-AF65-F5344CB8AC3E}">
        <p14:creationId xmlns:p14="http://schemas.microsoft.com/office/powerpoint/2010/main" val="3915000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36</a:t>
            </a:fld>
            <a:endParaRPr lang="en-US" dirty="0"/>
          </a:p>
        </p:txBody>
      </p:sp>
    </p:spTree>
    <p:extLst>
      <p:ext uri="{BB962C8B-B14F-4D97-AF65-F5344CB8AC3E}">
        <p14:creationId xmlns:p14="http://schemas.microsoft.com/office/powerpoint/2010/main" val="2278438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37</a:t>
            </a:fld>
            <a:endParaRPr lang="en-US" dirty="0"/>
          </a:p>
        </p:txBody>
      </p:sp>
    </p:spTree>
    <p:extLst>
      <p:ext uri="{BB962C8B-B14F-4D97-AF65-F5344CB8AC3E}">
        <p14:creationId xmlns:p14="http://schemas.microsoft.com/office/powerpoint/2010/main" val="2732541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38</a:t>
            </a:fld>
            <a:endParaRPr lang="en-US" dirty="0"/>
          </a:p>
        </p:txBody>
      </p:sp>
    </p:spTree>
    <p:extLst>
      <p:ext uri="{BB962C8B-B14F-4D97-AF65-F5344CB8AC3E}">
        <p14:creationId xmlns:p14="http://schemas.microsoft.com/office/powerpoint/2010/main" val="3714572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39</a:t>
            </a:fld>
            <a:endParaRPr lang="en-US" dirty="0"/>
          </a:p>
        </p:txBody>
      </p:sp>
    </p:spTree>
    <p:extLst>
      <p:ext uri="{BB962C8B-B14F-4D97-AF65-F5344CB8AC3E}">
        <p14:creationId xmlns:p14="http://schemas.microsoft.com/office/powerpoint/2010/main" val="176840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4</a:t>
            </a:fld>
            <a:endParaRPr lang="en-US" dirty="0"/>
          </a:p>
        </p:txBody>
      </p:sp>
    </p:spTree>
    <p:extLst>
      <p:ext uri="{BB962C8B-B14F-4D97-AF65-F5344CB8AC3E}">
        <p14:creationId xmlns:p14="http://schemas.microsoft.com/office/powerpoint/2010/main" val="3446653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40</a:t>
            </a:fld>
            <a:endParaRPr lang="en-US" dirty="0"/>
          </a:p>
        </p:txBody>
      </p:sp>
    </p:spTree>
    <p:extLst>
      <p:ext uri="{BB962C8B-B14F-4D97-AF65-F5344CB8AC3E}">
        <p14:creationId xmlns:p14="http://schemas.microsoft.com/office/powerpoint/2010/main" val="4129194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41</a:t>
            </a:fld>
            <a:endParaRPr lang="en-US" dirty="0"/>
          </a:p>
        </p:txBody>
      </p:sp>
    </p:spTree>
    <p:extLst>
      <p:ext uri="{BB962C8B-B14F-4D97-AF65-F5344CB8AC3E}">
        <p14:creationId xmlns:p14="http://schemas.microsoft.com/office/powerpoint/2010/main" val="19316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5</a:t>
            </a:fld>
            <a:endParaRPr lang="en-US" dirty="0"/>
          </a:p>
        </p:txBody>
      </p:sp>
    </p:spTree>
    <p:extLst>
      <p:ext uri="{BB962C8B-B14F-4D97-AF65-F5344CB8AC3E}">
        <p14:creationId xmlns:p14="http://schemas.microsoft.com/office/powerpoint/2010/main" val="71024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6</a:t>
            </a:fld>
            <a:endParaRPr lang="en-US" dirty="0"/>
          </a:p>
        </p:txBody>
      </p:sp>
    </p:spTree>
    <p:extLst>
      <p:ext uri="{BB962C8B-B14F-4D97-AF65-F5344CB8AC3E}">
        <p14:creationId xmlns:p14="http://schemas.microsoft.com/office/powerpoint/2010/main" val="591868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7</a:t>
            </a:fld>
            <a:endParaRPr lang="en-US" dirty="0"/>
          </a:p>
        </p:txBody>
      </p:sp>
    </p:spTree>
    <p:extLst>
      <p:ext uri="{BB962C8B-B14F-4D97-AF65-F5344CB8AC3E}">
        <p14:creationId xmlns:p14="http://schemas.microsoft.com/office/powerpoint/2010/main" val="251002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8</a:t>
            </a:fld>
            <a:endParaRPr lang="en-US" dirty="0"/>
          </a:p>
        </p:txBody>
      </p:sp>
    </p:spTree>
    <p:extLst>
      <p:ext uri="{BB962C8B-B14F-4D97-AF65-F5344CB8AC3E}">
        <p14:creationId xmlns:p14="http://schemas.microsoft.com/office/powerpoint/2010/main" val="393559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432A5-BF8F-4681-B057-A03BA6385189}" type="slidenum">
              <a:rPr lang="en-US" smtClean="0"/>
              <a:t>9</a:t>
            </a:fld>
            <a:endParaRPr lang="en-US" dirty="0"/>
          </a:p>
        </p:txBody>
      </p:sp>
    </p:spTree>
    <p:extLst>
      <p:ext uri="{BB962C8B-B14F-4D97-AF65-F5344CB8AC3E}">
        <p14:creationId xmlns:p14="http://schemas.microsoft.com/office/powerpoint/2010/main" val="2150231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A26DE43-6CFB-4E20-BBA3-1EDDF8078F24}" type="datetime1">
              <a:rPr lang="en-US" smtClean="0"/>
              <a:t>7/15/2015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dirty="0" smtClean="0"/>
              <a:t>Athens State University</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A092F3F-A52C-49FD-A502-DE742533411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C0EBB31-C80A-4579-B43A-1E8DD7F8D8EC}" type="datetime1">
              <a:rPr lang="en-US" smtClean="0"/>
              <a:t>7/15/2015</a:t>
            </a:fld>
            <a:endParaRPr lang="en-US" dirty="0"/>
          </a:p>
        </p:txBody>
      </p:sp>
      <p:sp>
        <p:nvSpPr>
          <p:cNvPr id="5" name="Footer Placeholder 4"/>
          <p:cNvSpPr>
            <a:spLocks noGrp="1"/>
          </p:cNvSpPr>
          <p:nvPr>
            <p:ph type="ftr" sz="quarter" idx="11"/>
          </p:nvPr>
        </p:nvSpPr>
        <p:spPr/>
        <p:txBody>
          <a:bodyPr/>
          <a:lstStyle>
            <a:extLst/>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extLst/>
          </a:lstStyle>
          <a:p>
            <a:fld id="{7A092F3F-A52C-49FD-A502-DE742533411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A713AC9-42CF-407E-9059-0E3E37BA67A7}" type="datetime1">
              <a:rPr lang="en-US" smtClean="0"/>
              <a:t>7/15/2015</a:t>
            </a:fld>
            <a:endParaRPr lang="en-US" dirty="0"/>
          </a:p>
        </p:txBody>
      </p:sp>
      <p:sp>
        <p:nvSpPr>
          <p:cNvPr id="5" name="Footer Placeholder 4"/>
          <p:cNvSpPr>
            <a:spLocks noGrp="1"/>
          </p:cNvSpPr>
          <p:nvPr>
            <p:ph type="ftr" sz="quarter" idx="11"/>
          </p:nvPr>
        </p:nvSpPr>
        <p:spPr/>
        <p:txBody>
          <a:bodyPr/>
          <a:lstStyle>
            <a:extLst/>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extLst/>
          </a:lstStyle>
          <a:p>
            <a:fld id="{7A092F3F-A52C-49FD-A502-DE742533411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D704C52-F43B-433B-9766-74025BF2B330}" type="datetime1">
              <a:rPr lang="en-US" smtClean="0"/>
              <a:t>7/15/2015</a:t>
            </a:fld>
            <a:endParaRPr lang="en-US" dirty="0"/>
          </a:p>
        </p:txBody>
      </p:sp>
      <p:sp>
        <p:nvSpPr>
          <p:cNvPr id="5" name="Footer Placeholder 4"/>
          <p:cNvSpPr>
            <a:spLocks noGrp="1"/>
          </p:cNvSpPr>
          <p:nvPr>
            <p:ph type="ftr" sz="quarter" idx="11"/>
          </p:nvPr>
        </p:nvSpPr>
        <p:spPr/>
        <p:txBody>
          <a:bodyPr/>
          <a:lstStyle>
            <a:extLst/>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extLst/>
          </a:lstStyle>
          <a:p>
            <a:fld id="{7A092F3F-A52C-49FD-A502-DE7425334113}" type="slidenum">
              <a:rPr lang="en-US" smtClean="0"/>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994BF23-55ED-4AF3-AA51-6175DC17D45F}" type="datetime1">
              <a:rPr lang="en-US" smtClean="0"/>
              <a:t>7/15/2015</a:t>
            </a:fld>
            <a:endParaRPr lang="en-US" dirty="0"/>
          </a:p>
        </p:txBody>
      </p:sp>
      <p:sp>
        <p:nvSpPr>
          <p:cNvPr id="5" name="Footer Placeholder 4"/>
          <p:cNvSpPr>
            <a:spLocks noGrp="1"/>
          </p:cNvSpPr>
          <p:nvPr>
            <p:ph type="ftr" sz="quarter" idx="11"/>
          </p:nvPr>
        </p:nvSpPr>
        <p:spPr/>
        <p:txBody>
          <a:bodyPr/>
          <a:lstStyle>
            <a:extLst/>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extLst/>
          </a:lstStyle>
          <a:p>
            <a:fld id="{7A092F3F-A52C-49FD-A502-DE7425334113}"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C39E697-05F5-4F91-AEDE-6C1B4A23F54C}" type="datetime1">
              <a:rPr lang="en-US" smtClean="0"/>
              <a:t>7/15/2015</a:t>
            </a:fld>
            <a:endParaRPr lang="en-US" dirty="0"/>
          </a:p>
        </p:txBody>
      </p:sp>
      <p:sp>
        <p:nvSpPr>
          <p:cNvPr id="6" name="Footer Placeholder 5"/>
          <p:cNvSpPr>
            <a:spLocks noGrp="1"/>
          </p:cNvSpPr>
          <p:nvPr>
            <p:ph type="ftr" sz="quarter" idx="11"/>
          </p:nvPr>
        </p:nvSpPr>
        <p:spPr/>
        <p:txBody>
          <a:bodyPr/>
          <a:lstStyle>
            <a:extLst/>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extLst/>
          </a:lstStyle>
          <a:p>
            <a:fld id="{7A092F3F-A52C-49FD-A502-DE7425334113}" type="slidenum">
              <a:rPr lang="en-US" smtClean="0"/>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E02356E-A761-4F4F-98CF-888FF792C810}" type="datetime1">
              <a:rPr lang="en-US" smtClean="0"/>
              <a:t>7/15/2015</a:t>
            </a:fld>
            <a:endParaRPr lang="en-US" dirty="0"/>
          </a:p>
        </p:txBody>
      </p:sp>
      <p:sp>
        <p:nvSpPr>
          <p:cNvPr id="8" name="Footer Placeholder 7"/>
          <p:cNvSpPr>
            <a:spLocks noGrp="1"/>
          </p:cNvSpPr>
          <p:nvPr>
            <p:ph type="ftr" sz="quarter" idx="11"/>
          </p:nvPr>
        </p:nvSpPr>
        <p:spPr/>
        <p:txBody>
          <a:bodyPr/>
          <a:lstStyle>
            <a:extLst/>
          </a:lstStyle>
          <a:p>
            <a:r>
              <a:rPr lang="en-US" dirty="0" smtClean="0"/>
              <a:t>Athens State University</a:t>
            </a:r>
            <a:endParaRPr lang="en-US" dirty="0"/>
          </a:p>
        </p:txBody>
      </p:sp>
      <p:sp>
        <p:nvSpPr>
          <p:cNvPr id="9" name="Slide Number Placeholder 8"/>
          <p:cNvSpPr>
            <a:spLocks noGrp="1"/>
          </p:cNvSpPr>
          <p:nvPr>
            <p:ph type="sldNum" sz="quarter" idx="12"/>
          </p:nvPr>
        </p:nvSpPr>
        <p:spPr/>
        <p:txBody>
          <a:bodyPr/>
          <a:lstStyle>
            <a:extLst/>
          </a:lstStyle>
          <a:p>
            <a:fld id="{7A092F3F-A52C-49FD-A502-DE742533411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77417BC-9887-4334-AF5E-14A77AA214F7}" type="datetime1">
              <a:rPr lang="en-US" smtClean="0"/>
              <a:t>7/15/2015</a:t>
            </a:fld>
            <a:endParaRPr lang="en-US" dirty="0"/>
          </a:p>
        </p:txBody>
      </p:sp>
      <p:sp>
        <p:nvSpPr>
          <p:cNvPr id="4" name="Footer Placeholder 3"/>
          <p:cNvSpPr>
            <a:spLocks noGrp="1"/>
          </p:cNvSpPr>
          <p:nvPr>
            <p:ph type="ftr" sz="quarter" idx="11"/>
          </p:nvPr>
        </p:nvSpPr>
        <p:spPr/>
        <p:txBody>
          <a:bodyPr/>
          <a:lstStyle>
            <a:extLst/>
          </a:lstStyle>
          <a:p>
            <a:r>
              <a:rPr lang="en-US" dirty="0" smtClean="0"/>
              <a:t>Athens State University</a:t>
            </a:r>
            <a:endParaRPr lang="en-US" dirty="0"/>
          </a:p>
        </p:txBody>
      </p:sp>
      <p:sp>
        <p:nvSpPr>
          <p:cNvPr id="5" name="Slide Number Placeholder 4"/>
          <p:cNvSpPr>
            <a:spLocks noGrp="1"/>
          </p:cNvSpPr>
          <p:nvPr>
            <p:ph type="sldNum" sz="quarter" idx="12"/>
          </p:nvPr>
        </p:nvSpPr>
        <p:spPr/>
        <p:txBody>
          <a:bodyPr/>
          <a:lstStyle>
            <a:extLst/>
          </a:lstStyle>
          <a:p>
            <a:fld id="{7A092F3F-A52C-49FD-A502-DE7425334113}" type="slidenum">
              <a:rPr lang="en-US" smtClean="0"/>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822B041-1C2F-4B1E-8E98-08489E887F64}" type="datetime1">
              <a:rPr lang="en-US" smtClean="0"/>
              <a:t>7/15/2015</a:t>
            </a:fld>
            <a:endParaRPr lang="en-US" dirty="0"/>
          </a:p>
        </p:txBody>
      </p:sp>
      <p:sp>
        <p:nvSpPr>
          <p:cNvPr id="3" name="Footer Placeholder 2"/>
          <p:cNvSpPr>
            <a:spLocks noGrp="1"/>
          </p:cNvSpPr>
          <p:nvPr>
            <p:ph type="ftr" sz="quarter" idx="11"/>
          </p:nvPr>
        </p:nvSpPr>
        <p:spPr/>
        <p:txBody>
          <a:bodyPr/>
          <a:lstStyle>
            <a:extLst/>
          </a:lstStyle>
          <a:p>
            <a:r>
              <a:rPr lang="en-US" dirty="0" smtClean="0"/>
              <a:t>Athens State University</a:t>
            </a:r>
            <a:endParaRPr lang="en-US" dirty="0"/>
          </a:p>
        </p:txBody>
      </p:sp>
      <p:sp>
        <p:nvSpPr>
          <p:cNvPr id="4" name="Slide Number Placeholder 3"/>
          <p:cNvSpPr>
            <a:spLocks noGrp="1"/>
          </p:cNvSpPr>
          <p:nvPr>
            <p:ph type="sldNum" sz="quarter" idx="12"/>
          </p:nvPr>
        </p:nvSpPr>
        <p:spPr/>
        <p:txBody>
          <a:bodyPr/>
          <a:lstStyle>
            <a:extLst/>
          </a:lstStyle>
          <a:p>
            <a:fld id="{7A092F3F-A52C-49FD-A502-DE742533411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9B481B8-A686-41B5-8B5D-6B90E565E596}" type="datetime1">
              <a:rPr lang="en-US" smtClean="0"/>
              <a:t>7/15/2015</a:t>
            </a:fld>
            <a:endParaRPr lang="en-US" dirty="0"/>
          </a:p>
        </p:txBody>
      </p:sp>
      <p:sp>
        <p:nvSpPr>
          <p:cNvPr id="6" name="Footer Placeholder 5"/>
          <p:cNvSpPr>
            <a:spLocks noGrp="1"/>
          </p:cNvSpPr>
          <p:nvPr>
            <p:ph type="ftr" sz="quarter" idx="11"/>
          </p:nvPr>
        </p:nvSpPr>
        <p:spPr/>
        <p:txBody>
          <a:bodyPr/>
          <a:lstStyle>
            <a:extLst/>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extLst/>
          </a:lstStyle>
          <a:p>
            <a:fld id="{7A092F3F-A52C-49FD-A502-DE742533411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080895A-41C5-4247-991E-24AA83E3DC4A}" type="datetime1">
              <a:rPr lang="en-US" smtClean="0"/>
              <a:t>7/15/2015</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A092F3F-A52C-49FD-A502-DE7425334113}"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05E7B1F-6097-458E-8DDD-2ED99238CF5A}" type="datetime1">
              <a:rPr lang="en-US" smtClean="0"/>
              <a:t>7/15/2015</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smtClean="0"/>
              <a:t>Athens State University</a:t>
            </a: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A092F3F-A52C-49FD-A502-DE742533411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Microsoft_Excel_97-2003_Worksheet1.xls"/></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thens.edu/master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2000" r="-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5541110"/>
            <a:ext cx="8534400" cy="882119"/>
          </a:xfrm>
        </p:spPr>
        <p:txBody>
          <a:bodyPr>
            <a:noAutofit/>
          </a:bodyPr>
          <a:lstStyle/>
          <a:p>
            <a:pPr algn="ctr"/>
            <a:r>
              <a:rPr lang="en-JM" sz="5400" b="1" dirty="0">
                <a:solidFill>
                  <a:schemeClr val="bg1"/>
                </a:solidFill>
                <a:latin typeface="Trajan Pro" pitchFamily="18" charset="0"/>
                <a:ea typeface="ＭＳ Ｐゴシック" pitchFamily="34" charset="-128"/>
              </a:rPr>
              <a:t>Board of Trustees Meeting</a:t>
            </a:r>
            <a:endParaRPr lang="en-US" sz="4800" dirty="0">
              <a:solidFill>
                <a:schemeClr val="bg1"/>
              </a:solidFill>
            </a:endParaRPr>
          </a:p>
        </p:txBody>
      </p:sp>
      <p:pic>
        <p:nvPicPr>
          <p:cNvPr id="4" name="Picture 3" descr="ASU_MASTERLOGO_NO_BORDER_H_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2175" y="2057400"/>
            <a:ext cx="4953000" cy="1422400"/>
          </a:xfrm>
          <a:prstGeom prst="rect">
            <a:avLst/>
          </a:prstGeom>
          <a:solidFill>
            <a:schemeClr val="bg1">
              <a:lumMod val="95000"/>
            </a:schemeClr>
          </a:solidFill>
          <a:ln>
            <a:noFill/>
          </a:ln>
          <a:effectLst>
            <a:outerShdw blurRad="292100" dist="139700" dir="2700000" algn="tl" rotWithShape="0">
              <a:srgbClr val="333333">
                <a:alpha val="65000"/>
              </a:srgbClr>
            </a:outerShdw>
          </a:effectLst>
          <a:extLst/>
        </p:spPr>
      </p:pic>
      <p:sp>
        <p:nvSpPr>
          <p:cNvPr id="5" name="TextBox 4"/>
          <p:cNvSpPr txBox="1"/>
          <p:nvPr/>
        </p:nvSpPr>
        <p:spPr>
          <a:xfrm>
            <a:off x="2162175" y="6396335"/>
            <a:ext cx="5029200" cy="461665"/>
          </a:xfrm>
          <a:prstGeom prst="rect">
            <a:avLst/>
          </a:prstGeom>
          <a:noFill/>
        </p:spPr>
        <p:txBody>
          <a:bodyPr wrap="square" rtlCol="0">
            <a:spAutoFit/>
          </a:bodyPr>
          <a:lstStyle/>
          <a:p>
            <a:pPr algn="ctr"/>
            <a:r>
              <a:rPr lang="en-US" sz="2400" b="1" dirty="0" smtClean="0">
                <a:solidFill>
                  <a:schemeClr val="bg1"/>
                </a:solidFill>
                <a:latin typeface="Trajan Pro" pitchFamily="18" charset="0"/>
                <a:ea typeface="ＭＳ Ｐゴシック" pitchFamily="34" charset="-128"/>
              </a:rPr>
              <a:t>July 17, 2015</a:t>
            </a:r>
            <a:endParaRPr lang="en-US" sz="2400" b="1" dirty="0">
              <a:solidFill>
                <a:schemeClr val="bg1"/>
              </a:solidFill>
              <a:latin typeface="Trajan Pro" pitchFamily="18" charset="0"/>
              <a:ea typeface="ＭＳ Ｐゴシック" pitchFamily="34" charset="-128"/>
            </a:endParaRPr>
          </a:p>
        </p:txBody>
      </p:sp>
    </p:spTree>
    <p:extLst>
      <p:ext uri="{BB962C8B-B14F-4D97-AF65-F5344CB8AC3E}">
        <p14:creationId xmlns:p14="http://schemas.microsoft.com/office/powerpoint/2010/main" val="2427416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2280" y="0"/>
            <a:ext cx="4222631" cy="830997"/>
          </a:xfrm>
          <a:prstGeom prst="rect">
            <a:avLst/>
          </a:prstGeom>
        </p:spPr>
        <p:txBody>
          <a:bodyPr wrap="none">
            <a:spAutoFit/>
          </a:bodyPr>
          <a:lstStyle/>
          <a:p>
            <a:pPr algn="ctr"/>
            <a:r>
              <a:rPr lang="en-US" sz="4800" b="1" dirty="0" smtClean="0">
                <a:solidFill>
                  <a:schemeClr val="bg2">
                    <a:lumMod val="50000"/>
                  </a:schemeClr>
                </a:solidFill>
                <a:latin typeface="Trajan Pro" pitchFamily="18" charset="0"/>
                <a:ea typeface="ＭＳ Ｐゴシック" pitchFamily="34" charset="-128"/>
                <a:cs typeface="+mj-cs"/>
              </a:rPr>
              <a:t>HIGHLIGHTS</a:t>
            </a:r>
            <a:endParaRPr lang="en-US" sz="48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10</a:t>
            </a:fld>
            <a:endParaRPr lang="en-US" dirty="0"/>
          </a:p>
        </p:txBody>
      </p:sp>
      <p:sp>
        <p:nvSpPr>
          <p:cNvPr id="2" name="Rectangle 1"/>
          <p:cNvSpPr/>
          <p:nvPr/>
        </p:nvSpPr>
        <p:spPr>
          <a:xfrm>
            <a:off x="771310" y="1676400"/>
            <a:ext cx="6315289" cy="1015663"/>
          </a:xfrm>
          <a:prstGeom prst="rect">
            <a:avLst/>
          </a:prstGeom>
        </p:spPr>
        <p:txBody>
          <a:bodyPr wrap="square">
            <a:spAutoFit/>
          </a:bodyPr>
          <a:lstStyle/>
          <a:p>
            <a:pPr lvl="0" algn="ctr"/>
            <a:r>
              <a:rPr lang="en-US" sz="2000" dirty="0">
                <a:latin typeface="Trajan Pro"/>
              </a:rPr>
              <a:t>Accounting Program ranked #16 in the Top 50 listing of online accounting programs in U.S. according to </a:t>
            </a:r>
          </a:p>
          <a:p>
            <a:pPr lvl="0" algn="ctr"/>
            <a:r>
              <a:rPr lang="en-US" sz="2000" dirty="0">
                <a:latin typeface="Trajan Pro"/>
              </a:rPr>
              <a:t>Online Accounting Degrees</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9" r="3582"/>
          <a:stretch/>
        </p:blipFill>
        <p:spPr bwMode="auto">
          <a:xfrm>
            <a:off x="7086599" y="1457230"/>
            <a:ext cx="1162612" cy="1280160"/>
          </a:xfrm>
          <a:prstGeom prst="rect">
            <a:avLst/>
          </a:prstGeom>
          <a:ln w="88900" cap="sq" cmpd="thickThin">
            <a:solidFill>
              <a:srgbClr val="000000"/>
            </a:solidFill>
            <a:prstDash val="solid"/>
            <a:miter lim="800000"/>
          </a:ln>
          <a:effectLst>
            <a:innerShdw blurRad="76200">
              <a:srgbClr val="000000"/>
            </a:innerShdw>
          </a:effectLst>
          <a:extLst/>
        </p:spPr>
      </p:pic>
      <p:sp>
        <p:nvSpPr>
          <p:cNvPr id="3" name="Rectangle 2"/>
          <p:cNvSpPr/>
          <p:nvPr/>
        </p:nvSpPr>
        <p:spPr>
          <a:xfrm>
            <a:off x="2142911" y="3986694"/>
            <a:ext cx="4572000" cy="1631216"/>
          </a:xfrm>
          <a:prstGeom prst="rect">
            <a:avLst/>
          </a:prstGeom>
        </p:spPr>
        <p:txBody>
          <a:bodyPr>
            <a:spAutoFit/>
          </a:bodyPr>
          <a:lstStyle/>
          <a:p>
            <a:pPr lvl="0" algn="ctr"/>
            <a:r>
              <a:rPr lang="en-US" sz="2000" dirty="0">
                <a:solidFill>
                  <a:prstClr val="black"/>
                </a:solidFill>
                <a:latin typeface="Trajan Pro"/>
              </a:rPr>
              <a:t>Two students </a:t>
            </a:r>
            <a:r>
              <a:rPr lang="en-US" sz="2000" dirty="0" smtClean="0">
                <a:solidFill>
                  <a:prstClr val="black"/>
                </a:solidFill>
                <a:latin typeface="Trajan Pro"/>
              </a:rPr>
              <a:t>(Diane Hammond and Austin Ray) received </a:t>
            </a:r>
            <a:r>
              <a:rPr lang="en-US" sz="2000" dirty="0">
                <a:solidFill>
                  <a:prstClr val="black"/>
                </a:solidFill>
                <a:latin typeface="Trajan Pro"/>
              </a:rPr>
              <a:t>1</a:t>
            </a:r>
            <a:r>
              <a:rPr lang="en-US" sz="2000" baseline="30000" dirty="0">
                <a:solidFill>
                  <a:prstClr val="black"/>
                </a:solidFill>
                <a:latin typeface="Trajan Pro"/>
              </a:rPr>
              <a:t>st</a:t>
            </a:r>
            <a:r>
              <a:rPr lang="en-US" sz="2000" dirty="0">
                <a:solidFill>
                  <a:prstClr val="black"/>
                </a:solidFill>
                <a:latin typeface="Trajan Pro"/>
              </a:rPr>
              <a:t> place and 2</a:t>
            </a:r>
            <a:r>
              <a:rPr lang="en-US" sz="2000" baseline="30000" dirty="0">
                <a:solidFill>
                  <a:prstClr val="black"/>
                </a:solidFill>
                <a:latin typeface="Trajan Pro"/>
              </a:rPr>
              <a:t>nd</a:t>
            </a:r>
            <a:r>
              <a:rPr lang="en-US" sz="2000" dirty="0">
                <a:solidFill>
                  <a:prstClr val="black"/>
                </a:solidFill>
                <a:latin typeface="Trajan Pro"/>
              </a:rPr>
              <a:t> </a:t>
            </a:r>
          </a:p>
          <a:p>
            <a:pPr lvl="0" algn="ctr"/>
            <a:r>
              <a:rPr lang="en-US" sz="2000" dirty="0">
                <a:solidFill>
                  <a:prstClr val="black"/>
                </a:solidFill>
                <a:latin typeface="Trajan Pro"/>
              </a:rPr>
              <a:t>place for their presentations at the </a:t>
            </a:r>
            <a:endParaRPr lang="en-US" sz="2000" dirty="0" smtClean="0">
              <a:solidFill>
                <a:prstClr val="black"/>
              </a:solidFill>
              <a:latin typeface="Trajan Pro"/>
            </a:endParaRPr>
          </a:p>
          <a:p>
            <a:pPr lvl="0" algn="ctr"/>
            <a:r>
              <a:rPr lang="en-US" sz="2000" dirty="0" smtClean="0">
                <a:solidFill>
                  <a:prstClr val="black"/>
                </a:solidFill>
                <a:latin typeface="Trajan Pro"/>
              </a:rPr>
              <a:t>2015 </a:t>
            </a:r>
            <a:r>
              <a:rPr lang="en-US" sz="2000" dirty="0">
                <a:solidFill>
                  <a:prstClr val="black"/>
                </a:solidFill>
                <a:latin typeface="Trajan Pro"/>
              </a:rPr>
              <a:t>Annual Meeting of the </a:t>
            </a:r>
            <a:endParaRPr lang="en-US" sz="2000" dirty="0" smtClean="0">
              <a:solidFill>
                <a:prstClr val="black"/>
              </a:solidFill>
              <a:latin typeface="Trajan Pro"/>
            </a:endParaRPr>
          </a:p>
          <a:p>
            <a:pPr lvl="0" algn="ctr"/>
            <a:r>
              <a:rPr lang="en-US" sz="2000" dirty="0" smtClean="0">
                <a:solidFill>
                  <a:prstClr val="black"/>
                </a:solidFill>
                <a:latin typeface="Trajan Pro"/>
              </a:rPr>
              <a:t>Alabama </a:t>
            </a:r>
            <a:r>
              <a:rPr lang="en-US" sz="2000" dirty="0">
                <a:solidFill>
                  <a:prstClr val="black"/>
                </a:solidFill>
                <a:latin typeface="Trajan Pro"/>
              </a:rPr>
              <a:t>Academy of Science.</a:t>
            </a:r>
          </a:p>
        </p:txBody>
      </p:sp>
      <p:sp>
        <p:nvSpPr>
          <p:cNvPr id="10" name="TextBox 9"/>
          <p:cNvSpPr txBox="1"/>
          <p:nvPr/>
        </p:nvSpPr>
        <p:spPr>
          <a:xfrm>
            <a:off x="2392012" y="905435"/>
            <a:ext cx="4359976" cy="523220"/>
          </a:xfrm>
          <a:prstGeom prst="rect">
            <a:avLst/>
          </a:prstGeom>
          <a:noFill/>
        </p:spPr>
        <p:txBody>
          <a:bodyPr wrap="none" rtlCol="0">
            <a:spAutoFit/>
          </a:bodyPr>
          <a:lstStyle/>
          <a:p>
            <a:pPr algn="ctr"/>
            <a:r>
              <a:rPr lang="en-US" sz="2800" b="1" dirty="0">
                <a:latin typeface="Trajan Pro"/>
              </a:rPr>
              <a:t>COLLEGE OF BUSINESS</a:t>
            </a:r>
          </a:p>
        </p:txBody>
      </p:sp>
      <p:pic>
        <p:nvPicPr>
          <p:cNvPr id="3074" name="Picture 2" descr="C:\Users\Jackie Gooch\AppData\Local\Microsoft\Windows\Temporary Internet Files\Content.Outlook\FPK8ZE95\Diane Headshot Veg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14790"/>
            <a:ext cx="1399806" cy="210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C:\Users\Jackie Gooch\AppData\Local\Microsoft\Windows\Temporary Internet Files\Content.Outlook\FPK8ZE95\IMG_49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131" y="3581400"/>
            <a:ext cx="1402080" cy="210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04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2280" y="0"/>
            <a:ext cx="4222631" cy="830997"/>
          </a:xfrm>
          <a:prstGeom prst="rect">
            <a:avLst/>
          </a:prstGeom>
        </p:spPr>
        <p:txBody>
          <a:bodyPr wrap="none">
            <a:spAutoFit/>
          </a:bodyPr>
          <a:lstStyle/>
          <a:p>
            <a:pPr algn="ctr"/>
            <a:r>
              <a:rPr lang="en-US" sz="4800" b="1" dirty="0" smtClean="0">
                <a:solidFill>
                  <a:schemeClr val="bg2">
                    <a:lumMod val="50000"/>
                  </a:schemeClr>
                </a:solidFill>
                <a:latin typeface="Trajan Pro" pitchFamily="18" charset="0"/>
                <a:ea typeface="ＭＳ Ｐゴシック" pitchFamily="34" charset="-128"/>
                <a:cs typeface="+mj-cs"/>
              </a:rPr>
              <a:t>HIGHLIGHTS</a:t>
            </a:r>
            <a:endParaRPr lang="en-US" sz="48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11</a:t>
            </a:fld>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9655" y="3387358"/>
            <a:ext cx="2059672" cy="25603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76100" y="1524000"/>
            <a:ext cx="4572000" cy="1323439"/>
          </a:xfrm>
          <a:prstGeom prst="rect">
            <a:avLst/>
          </a:prstGeom>
        </p:spPr>
        <p:txBody>
          <a:bodyPr>
            <a:spAutoFit/>
          </a:bodyPr>
          <a:lstStyle/>
          <a:p>
            <a:pPr lvl="0"/>
            <a:r>
              <a:rPr lang="en-US" sz="2000" dirty="0" smtClean="0">
                <a:solidFill>
                  <a:prstClr val="black"/>
                </a:solidFill>
                <a:latin typeface="Trajan Pro"/>
              </a:rPr>
              <a:t>Phi Theta Kappa International Honor Society Alumni Chapter- National Alumni Award of Merit awarded at PTK Conference in April</a:t>
            </a:r>
            <a:endParaRPr lang="en-US" sz="2000" dirty="0">
              <a:solidFill>
                <a:prstClr val="black"/>
              </a:solidFill>
              <a:latin typeface="Trajan Pro"/>
            </a:endParaRPr>
          </a:p>
        </p:txBody>
      </p:sp>
      <p:sp>
        <p:nvSpPr>
          <p:cNvPr id="8" name="Rectangle 7"/>
          <p:cNvSpPr/>
          <p:nvPr/>
        </p:nvSpPr>
        <p:spPr>
          <a:xfrm>
            <a:off x="688808" y="4005798"/>
            <a:ext cx="5111917" cy="1323439"/>
          </a:xfrm>
          <a:prstGeom prst="rect">
            <a:avLst/>
          </a:prstGeom>
        </p:spPr>
        <p:txBody>
          <a:bodyPr wrap="square">
            <a:spAutoFit/>
          </a:bodyPr>
          <a:lstStyle/>
          <a:p>
            <a:pPr lvl="0"/>
            <a:r>
              <a:rPr lang="en-US" sz="2000" dirty="0">
                <a:solidFill>
                  <a:prstClr val="black"/>
                </a:solidFill>
                <a:latin typeface="Trajan Pro"/>
              </a:rPr>
              <a:t>Society for Human Resource Management (SHRM) awarded the 2014-2015 </a:t>
            </a:r>
            <a:r>
              <a:rPr lang="en-US" sz="2000" i="1" dirty="0">
                <a:solidFill>
                  <a:prstClr val="black"/>
                </a:solidFill>
                <a:latin typeface="Trajan Pro"/>
              </a:rPr>
              <a:t>Outstanding Student Chapter </a:t>
            </a:r>
            <a:r>
              <a:rPr lang="en-US" sz="2000" dirty="0">
                <a:solidFill>
                  <a:prstClr val="black"/>
                </a:solidFill>
                <a:latin typeface="Trajan Pro"/>
              </a:rPr>
              <a:t>Award to the Athens State University SHRM student chapter.  </a:t>
            </a:r>
          </a:p>
        </p:txBody>
      </p:sp>
      <p:sp>
        <p:nvSpPr>
          <p:cNvPr id="10" name="TextBox 9"/>
          <p:cNvSpPr txBox="1"/>
          <p:nvPr/>
        </p:nvSpPr>
        <p:spPr>
          <a:xfrm>
            <a:off x="2392012" y="905435"/>
            <a:ext cx="4359976" cy="523220"/>
          </a:xfrm>
          <a:prstGeom prst="rect">
            <a:avLst/>
          </a:prstGeom>
          <a:noFill/>
        </p:spPr>
        <p:txBody>
          <a:bodyPr wrap="none" rtlCol="0">
            <a:spAutoFit/>
          </a:bodyPr>
          <a:lstStyle/>
          <a:p>
            <a:pPr algn="ctr"/>
            <a:r>
              <a:rPr lang="en-US" sz="2800" b="1" dirty="0">
                <a:latin typeface="Trajan Pro"/>
              </a:rPr>
              <a:t>COLLEGE OF BUSINESS</a:t>
            </a: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77" r="4749" b="21951"/>
          <a:stretch/>
        </p:blipFill>
        <p:spPr bwMode="auto">
          <a:xfrm>
            <a:off x="79385" y="1682799"/>
            <a:ext cx="4206240" cy="1097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846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2840" y="0"/>
            <a:ext cx="5761514" cy="830997"/>
          </a:xfrm>
          <a:prstGeom prst="rect">
            <a:avLst/>
          </a:prstGeom>
        </p:spPr>
        <p:txBody>
          <a:bodyPr wrap="none">
            <a:spAutoFit/>
          </a:bodyPr>
          <a:lstStyle/>
          <a:p>
            <a:pPr algn="ctr"/>
            <a:r>
              <a:rPr lang="en-US" sz="4800" b="1" dirty="0" smtClean="0">
                <a:solidFill>
                  <a:schemeClr val="bg2">
                    <a:lumMod val="50000"/>
                  </a:schemeClr>
                </a:solidFill>
                <a:latin typeface="Trajan Pro" pitchFamily="18" charset="0"/>
                <a:ea typeface="ＭＳ Ｐゴシック" pitchFamily="34" charset="-128"/>
                <a:cs typeface="+mj-cs"/>
              </a:rPr>
              <a:t>          HIGHLIGHTS</a:t>
            </a:r>
            <a:endParaRPr lang="en-US" sz="48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2286000" y="771525"/>
            <a:ext cx="64008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12</a:t>
            </a:fld>
            <a:endParaRPr lang="en-US" dirty="0"/>
          </a:p>
        </p:txBody>
      </p:sp>
      <p:sp>
        <p:nvSpPr>
          <p:cNvPr id="10" name="TextBox 9"/>
          <p:cNvSpPr txBox="1"/>
          <p:nvPr/>
        </p:nvSpPr>
        <p:spPr>
          <a:xfrm>
            <a:off x="2286000" y="772085"/>
            <a:ext cx="4790157" cy="523220"/>
          </a:xfrm>
          <a:prstGeom prst="rect">
            <a:avLst/>
          </a:prstGeom>
          <a:noFill/>
        </p:spPr>
        <p:txBody>
          <a:bodyPr wrap="none" rtlCol="0">
            <a:spAutoFit/>
          </a:bodyPr>
          <a:lstStyle/>
          <a:p>
            <a:pPr algn="ctr"/>
            <a:r>
              <a:rPr lang="en-US" sz="2800" b="1" dirty="0">
                <a:latin typeface="Trajan Pro"/>
              </a:rPr>
              <a:t>COLLEGE OF </a:t>
            </a:r>
            <a:r>
              <a:rPr lang="en-US" sz="2800" b="1" dirty="0" smtClean="0">
                <a:latin typeface="Trajan Pro"/>
              </a:rPr>
              <a:t>EDUCATION</a:t>
            </a:r>
            <a:endParaRPr lang="en-US" sz="2800" b="1" dirty="0">
              <a:latin typeface="Trajan Pro"/>
            </a:endParaRPr>
          </a:p>
        </p:txBody>
      </p:sp>
      <p:sp>
        <p:nvSpPr>
          <p:cNvPr id="2" name="TextBox 1"/>
          <p:cNvSpPr txBox="1"/>
          <p:nvPr/>
        </p:nvSpPr>
        <p:spPr>
          <a:xfrm>
            <a:off x="2286000" y="2590800"/>
            <a:ext cx="184731" cy="369332"/>
          </a:xfrm>
          <a:prstGeom prst="rect">
            <a:avLst/>
          </a:prstGeom>
          <a:noFill/>
        </p:spPr>
        <p:txBody>
          <a:bodyPr wrap="none" rtlCol="0">
            <a:spAutoFit/>
          </a:bodyPr>
          <a:lstStyle/>
          <a:p>
            <a:endParaRPr lang="en-US" dirty="0"/>
          </a:p>
        </p:txBody>
      </p:sp>
      <p:sp>
        <p:nvSpPr>
          <p:cNvPr id="3" name="TextBox 2"/>
          <p:cNvSpPr txBox="1"/>
          <p:nvPr/>
        </p:nvSpPr>
        <p:spPr>
          <a:xfrm>
            <a:off x="1390650" y="1162543"/>
            <a:ext cx="6901537" cy="461665"/>
          </a:xfrm>
          <a:prstGeom prst="rect">
            <a:avLst/>
          </a:prstGeom>
          <a:noFill/>
        </p:spPr>
        <p:txBody>
          <a:bodyPr wrap="square" rtlCol="0">
            <a:spAutoFit/>
          </a:bodyPr>
          <a:lstStyle/>
          <a:p>
            <a:pPr algn="ctr"/>
            <a:r>
              <a:rPr lang="en-US" sz="2400" dirty="0" smtClean="0">
                <a:solidFill>
                  <a:schemeClr val="accent1">
                    <a:lumMod val="75000"/>
                  </a:schemeClr>
                </a:solidFill>
                <a:latin typeface="Trajan Pro"/>
              </a:rPr>
              <a:t>New Teacher Candidate Training Opportunities</a:t>
            </a:r>
            <a:endParaRPr lang="en-US" sz="2400" dirty="0">
              <a:solidFill>
                <a:schemeClr val="accent1">
                  <a:lumMod val="75000"/>
                </a:schemeClr>
              </a:solidFill>
              <a:latin typeface="Trajan Pro"/>
            </a:endParaRPr>
          </a:p>
        </p:txBody>
      </p:sp>
      <p:sp>
        <p:nvSpPr>
          <p:cNvPr id="8" name="TextBox 7"/>
          <p:cNvSpPr txBox="1"/>
          <p:nvPr/>
        </p:nvSpPr>
        <p:spPr>
          <a:xfrm>
            <a:off x="1741890" y="1651176"/>
            <a:ext cx="6266459" cy="1323439"/>
          </a:xfrm>
          <a:prstGeom prst="rect">
            <a:avLst/>
          </a:prstGeom>
          <a:noFill/>
        </p:spPr>
        <p:txBody>
          <a:bodyPr wrap="none" rtlCol="0">
            <a:spAutoFit/>
          </a:bodyPr>
          <a:lstStyle/>
          <a:p>
            <a:r>
              <a:rPr lang="en-US" sz="2000" dirty="0" smtClean="0">
                <a:latin typeface="Trajan Pro"/>
              </a:rPr>
              <a:t>Hosted </a:t>
            </a:r>
            <a:r>
              <a:rPr lang="en-US" sz="2000" dirty="0" smtClean="0">
                <a:latin typeface="Trajan Pro"/>
              </a:rPr>
              <a:t>two </a:t>
            </a:r>
            <a:r>
              <a:rPr lang="en-US" sz="2000" dirty="0">
                <a:latin typeface="Trajan Pro"/>
              </a:rPr>
              <a:t>week summer </a:t>
            </a:r>
            <a:r>
              <a:rPr lang="en-US" sz="2000" dirty="0" smtClean="0">
                <a:latin typeface="Trajan Pro"/>
              </a:rPr>
              <a:t>program for over 40 elementary</a:t>
            </a:r>
          </a:p>
          <a:p>
            <a:r>
              <a:rPr lang="en-US" sz="2000" dirty="0" smtClean="0">
                <a:latin typeface="Trajan Pro"/>
              </a:rPr>
              <a:t>School students</a:t>
            </a:r>
            <a:r>
              <a:rPr lang="en-US" sz="2000" dirty="0" smtClean="0">
                <a:latin typeface="Trajan Pro"/>
              </a:rPr>
              <a:t> </a:t>
            </a:r>
            <a:r>
              <a:rPr lang="en-US" sz="2000" dirty="0">
                <a:latin typeface="Trajan Pro"/>
              </a:rPr>
              <a:t>at Athens Elementary School. </a:t>
            </a:r>
          </a:p>
          <a:p>
            <a:r>
              <a:rPr lang="en-US" sz="2000" dirty="0">
                <a:latin typeface="Trajan Pro"/>
              </a:rPr>
              <a:t>The focus of the program was English Language Learners </a:t>
            </a:r>
          </a:p>
          <a:p>
            <a:r>
              <a:rPr lang="en-US" sz="2000" dirty="0">
                <a:latin typeface="Trajan Pro"/>
              </a:rPr>
              <a:t>(ELL) and Reading Integration for grades 1st through 4th.  </a:t>
            </a:r>
          </a:p>
        </p:txBody>
      </p:sp>
      <p:sp>
        <p:nvSpPr>
          <p:cNvPr id="11" name="TextBox 10"/>
          <p:cNvSpPr txBox="1"/>
          <p:nvPr/>
        </p:nvSpPr>
        <p:spPr>
          <a:xfrm>
            <a:off x="1530525" y="4295775"/>
            <a:ext cx="7752443" cy="2215991"/>
          </a:xfrm>
          <a:prstGeom prst="rect">
            <a:avLst/>
          </a:prstGeom>
          <a:noFill/>
        </p:spPr>
        <p:txBody>
          <a:bodyPr wrap="none" rtlCol="0">
            <a:spAutoFit/>
          </a:bodyPr>
          <a:lstStyle/>
          <a:p>
            <a:r>
              <a:rPr lang="en-US" sz="2000" dirty="0">
                <a:latin typeface="Trajan Pro"/>
              </a:rPr>
              <a:t>The </a:t>
            </a:r>
            <a:r>
              <a:rPr lang="en-US" sz="2000" dirty="0" smtClean="0">
                <a:latin typeface="Trajan Pro"/>
              </a:rPr>
              <a:t>COE and </a:t>
            </a:r>
            <a:r>
              <a:rPr lang="en-US" sz="2000" dirty="0">
                <a:latin typeface="Trajan Pro"/>
              </a:rPr>
              <a:t>the </a:t>
            </a:r>
            <a:r>
              <a:rPr lang="en-US" sz="2000" dirty="0" smtClean="0">
                <a:latin typeface="Trajan Pro"/>
              </a:rPr>
              <a:t>COAS faculty </a:t>
            </a:r>
            <a:r>
              <a:rPr lang="en-US" sz="2000" dirty="0">
                <a:latin typeface="Trajan Pro"/>
              </a:rPr>
              <a:t>partnered with Decatur City </a:t>
            </a:r>
            <a:r>
              <a:rPr lang="en-US" sz="2000" dirty="0" smtClean="0">
                <a:latin typeface="Trajan Pro"/>
              </a:rPr>
              <a:t>schools</a:t>
            </a:r>
          </a:p>
          <a:p>
            <a:r>
              <a:rPr lang="en-US" sz="2000" dirty="0" smtClean="0">
                <a:latin typeface="Trajan Pro"/>
              </a:rPr>
              <a:t>to </a:t>
            </a:r>
            <a:r>
              <a:rPr lang="en-US" sz="2000" dirty="0">
                <a:latin typeface="Trajan Pro"/>
              </a:rPr>
              <a:t>host the first camp that focused </a:t>
            </a:r>
            <a:r>
              <a:rPr lang="en-US" sz="2000" dirty="0" smtClean="0">
                <a:latin typeface="Trajan Pro"/>
              </a:rPr>
              <a:t>specifically </a:t>
            </a:r>
            <a:r>
              <a:rPr lang="en-US" sz="2000" dirty="0">
                <a:latin typeface="Trajan Pro"/>
              </a:rPr>
              <a:t>on middle school </a:t>
            </a:r>
            <a:r>
              <a:rPr lang="en-US" sz="2000" dirty="0" smtClean="0">
                <a:latin typeface="Trajan Pro"/>
              </a:rPr>
              <a:t>students. </a:t>
            </a:r>
            <a:endParaRPr lang="en-US" sz="2000" dirty="0" smtClean="0">
              <a:latin typeface="Trajan Pro"/>
            </a:endParaRPr>
          </a:p>
          <a:p>
            <a:r>
              <a:rPr lang="en-US" sz="2000" dirty="0" smtClean="0">
                <a:latin typeface="Trajan Pro"/>
              </a:rPr>
              <a:t>A two-week, </a:t>
            </a:r>
            <a:r>
              <a:rPr lang="en-US" sz="2000" dirty="0">
                <a:latin typeface="Trajan Pro"/>
              </a:rPr>
              <a:t>on </a:t>
            </a:r>
            <a:r>
              <a:rPr lang="en-US" sz="2000" dirty="0" smtClean="0">
                <a:latin typeface="Trajan Pro"/>
              </a:rPr>
              <a:t>campus educational </a:t>
            </a:r>
            <a:r>
              <a:rPr lang="en-US" sz="2000" dirty="0">
                <a:latin typeface="Trajan Pro"/>
              </a:rPr>
              <a:t>experience for </a:t>
            </a:r>
            <a:r>
              <a:rPr lang="en-US" sz="2000" dirty="0" smtClean="0">
                <a:latin typeface="Trajan Pro"/>
              </a:rPr>
              <a:t>students </a:t>
            </a:r>
            <a:r>
              <a:rPr lang="en-US" sz="2000" dirty="0">
                <a:latin typeface="Trajan Pro"/>
              </a:rPr>
              <a:t>from </a:t>
            </a:r>
            <a:endParaRPr lang="en-US" sz="2000" dirty="0" smtClean="0">
              <a:latin typeface="Trajan Pro"/>
            </a:endParaRPr>
          </a:p>
          <a:p>
            <a:r>
              <a:rPr lang="en-US" sz="2000" dirty="0" smtClean="0">
                <a:latin typeface="Trajan Pro"/>
              </a:rPr>
              <a:t>Cedar </a:t>
            </a:r>
            <a:r>
              <a:rPr lang="en-US" sz="2000" dirty="0">
                <a:latin typeface="Trajan Pro"/>
              </a:rPr>
              <a:t>Ridge, Oak Park, </a:t>
            </a:r>
            <a:r>
              <a:rPr lang="en-US" sz="2000" dirty="0" smtClean="0">
                <a:latin typeface="Trajan Pro"/>
              </a:rPr>
              <a:t>and </a:t>
            </a:r>
            <a:r>
              <a:rPr lang="en-US" sz="2000" dirty="0">
                <a:latin typeface="Trajan Pro"/>
              </a:rPr>
              <a:t>Brookhaven Middle Schools.  </a:t>
            </a:r>
            <a:endParaRPr lang="en-US" sz="2000" dirty="0" smtClean="0">
              <a:latin typeface="Trajan Pro"/>
            </a:endParaRPr>
          </a:p>
          <a:p>
            <a:r>
              <a:rPr lang="en-US" sz="2000" dirty="0" smtClean="0">
                <a:latin typeface="Trajan Pro"/>
              </a:rPr>
              <a:t>Participants </a:t>
            </a:r>
            <a:r>
              <a:rPr lang="en-US" sz="2000" dirty="0">
                <a:latin typeface="Trajan Pro"/>
              </a:rPr>
              <a:t>were high </a:t>
            </a:r>
            <a:r>
              <a:rPr lang="en-US" sz="2000" dirty="0" smtClean="0">
                <a:latin typeface="Trajan Pro"/>
              </a:rPr>
              <a:t>achieving </a:t>
            </a:r>
            <a:r>
              <a:rPr lang="en-US" sz="2000" dirty="0">
                <a:latin typeface="Trajan Pro"/>
              </a:rPr>
              <a:t>students eligible for advanced </a:t>
            </a:r>
            <a:r>
              <a:rPr lang="en-US" sz="2000" dirty="0" smtClean="0">
                <a:latin typeface="Trajan Pro"/>
              </a:rPr>
              <a:t>classes</a:t>
            </a:r>
            <a:r>
              <a:rPr lang="en-US" sz="2000" dirty="0">
                <a:latin typeface="Trajan Pro"/>
              </a:rPr>
              <a:t>.  </a:t>
            </a:r>
            <a:endParaRPr lang="en-US" sz="2000" dirty="0" smtClean="0">
              <a:latin typeface="Trajan Pro"/>
            </a:endParaRPr>
          </a:p>
          <a:p>
            <a:r>
              <a:rPr lang="en-US" sz="2000" dirty="0" smtClean="0">
                <a:latin typeface="Trajan Pro"/>
              </a:rPr>
              <a:t>The </a:t>
            </a:r>
            <a:r>
              <a:rPr lang="en-US" sz="2000" dirty="0">
                <a:latin typeface="Trajan Pro"/>
              </a:rPr>
              <a:t>curriculum </a:t>
            </a:r>
            <a:r>
              <a:rPr lang="en-US" sz="2000" dirty="0" smtClean="0">
                <a:latin typeface="Trajan Pro"/>
              </a:rPr>
              <a:t>focused </a:t>
            </a:r>
            <a:r>
              <a:rPr lang="en-US" sz="2000" dirty="0">
                <a:latin typeface="Trajan Pro"/>
              </a:rPr>
              <a:t>on math, science, literature, and theatre.  </a:t>
            </a:r>
          </a:p>
          <a:p>
            <a:endParaRPr lang="en-US" dirty="0"/>
          </a:p>
        </p:txBody>
      </p:sp>
      <p:pic>
        <p:nvPicPr>
          <p:cNvPr id="3074" name="Picture 2" descr="C:\Users\Jackie Gooch\AppData\Local\Microsoft\Windows\Temporary Internet Files\Content.Outlook\FPK8ZE95\IMGP6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107055"/>
            <a:ext cx="1794735" cy="1188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C:\Users\Jackie Gooch\AppData\Local\Microsoft\Windows\Temporary Internet Files\Content.Outlook\FPK8ZE95\0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050" y="3084195"/>
            <a:ext cx="1794735" cy="1188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C:\Users\Jackie Gooch\AppData\Local\Microsoft\Windows\Temporary Internet Files\Content.Outlook\FPK8ZE95\IMGP65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0719" y="3107055"/>
            <a:ext cx="1794735" cy="1188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27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1000" y="1752600"/>
            <a:ext cx="8458200" cy="2739211"/>
          </a:xfrm>
          <a:prstGeom prst="rect">
            <a:avLst/>
          </a:prstGeom>
          <a:noFill/>
        </p:spPr>
        <p:txBody>
          <a:bodyPr wrap="square" rtlCol="0">
            <a:spAutoFit/>
          </a:bodyPr>
          <a:lstStyle/>
          <a:p>
            <a:pPr algn="ctr"/>
            <a:r>
              <a:rPr lang="en-US" sz="6600" b="1" dirty="0">
                <a:solidFill>
                  <a:schemeClr val="bg2">
                    <a:lumMod val="50000"/>
                  </a:schemeClr>
                </a:solidFill>
                <a:latin typeface="Trajan Pro" pitchFamily="18" charset="0"/>
                <a:ea typeface="ＭＳ Ｐゴシック" pitchFamily="34" charset="-128"/>
                <a:cs typeface="+mj-cs"/>
              </a:rPr>
              <a:t>MR. MIKE </a:t>
            </a:r>
            <a:r>
              <a:rPr lang="en-US" sz="6600" b="1" dirty="0" smtClean="0">
                <a:solidFill>
                  <a:schemeClr val="bg2">
                    <a:lumMod val="50000"/>
                  </a:schemeClr>
                </a:solidFill>
                <a:latin typeface="Trajan Pro" pitchFamily="18" charset="0"/>
                <a:ea typeface="ＭＳ Ｐゴシック" pitchFamily="34" charset="-128"/>
                <a:cs typeface="+mj-cs"/>
              </a:rPr>
              <a:t>MCCOY</a:t>
            </a:r>
          </a:p>
          <a:p>
            <a:pPr algn="ctr"/>
            <a:endParaRPr lang="en-US" sz="6600" b="1" dirty="0">
              <a:solidFill>
                <a:schemeClr val="bg2">
                  <a:lumMod val="50000"/>
                </a:schemeClr>
              </a:solidFill>
              <a:latin typeface="Trajan Pro" pitchFamily="18" charset="0"/>
              <a:ea typeface="ＭＳ Ｐゴシック" pitchFamily="34" charset="-128"/>
              <a:cs typeface="+mj-cs"/>
            </a:endParaRPr>
          </a:p>
          <a:p>
            <a:pPr algn="ctr"/>
            <a:r>
              <a:rPr lang="en-US" sz="4000" b="1" dirty="0" smtClean="0">
                <a:solidFill>
                  <a:schemeClr val="bg2">
                    <a:lumMod val="50000"/>
                  </a:schemeClr>
                </a:solidFill>
                <a:latin typeface="Trajan Pro" pitchFamily="18" charset="0"/>
                <a:ea typeface="ＭＳ Ｐゴシック" pitchFamily="34" charset="-128"/>
                <a:cs typeface="+mj-cs"/>
              </a:rPr>
              <a:t>Vice </a:t>
            </a:r>
            <a:r>
              <a:rPr lang="en-US" sz="4000" b="1" dirty="0">
                <a:solidFill>
                  <a:schemeClr val="bg2">
                    <a:lumMod val="50000"/>
                  </a:schemeClr>
                </a:solidFill>
                <a:latin typeface="Trajan Pro" pitchFamily="18" charset="0"/>
                <a:ea typeface="ＭＳ Ｐゴシック" pitchFamily="34" charset="-128"/>
                <a:cs typeface="+mj-cs"/>
              </a:rPr>
              <a:t>President for Financial Affairs</a:t>
            </a: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13</a:t>
            </a:fld>
            <a:endParaRPr lang="en-US" dirty="0"/>
          </a:p>
        </p:txBody>
      </p:sp>
    </p:spTree>
    <p:extLst>
      <p:ext uri="{BB962C8B-B14F-4D97-AF65-F5344CB8AC3E}">
        <p14:creationId xmlns:p14="http://schemas.microsoft.com/office/powerpoint/2010/main" val="22708626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19600" y="6492875"/>
            <a:ext cx="2350681" cy="365125"/>
          </a:xfrm>
        </p:spPr>
        <p:txBody>
          <a:bodyPr/>
          <a:lstStyle/>
          <a:p>
            <a:r>
              <a:rPr lang="en-US" dirty="0" smtClean="0"/>
              <a:t>Athens State University</a:t>
            </a:r>
            <a:endParaRPr lang="en-US" dirty="0"/>
          </a:p>
        </p:txBody>
      </p:sp>
      <p:sp>
        <p:nvSpPr>
          <p:cNvPr id="4" name="Slide Number Placeholder 3"/>
          <p:cNvSpPr>
            <a:spLocks noGrp="1"/>
          </p:cNvSpPr>
          <p:nvPr>
            <p:ph type="sldNum" sz="quarter" idx="12"/>
          </p:nvPr>
        </p:nvSpPr>
        <p:spPr/>
        <p:txBody>
          <a:bodyPr/>
          <a:lstStyle/>
          <a:p>
            <a:fld id="{7A092F3F-A52C-49FD-A502-DE7425334113}" type="slidenum">
              <a:rPr lang="en-US" smtClean="0"/>
              <a:t>14</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4242622684"/>
              </p:ext>
            </p:extLst>
          </p:nvPr>
        </p:nvGraphicFramePr>
        <p:xfrm>
          <a:off x="1752600" y="76200"/>
          <a:ext cx="5890743" cy="6492240"/>
        </p:xfrm>
        <a:graphic>
          <a:graphicData uri="http://schemas.openxmlformats.org/presentationml/2006/ole">
            <mc:AlternateContent xmlns:mc="http://schemas.openxmlformats.org/markup-compatibility/2006">
              <mc:Choice xmlns:v="urn:schemas-microsoft-com:vml" Requires="v">
                <p:oleObj spid="_x0000_s2188" name="Worksheet" r:id="rId4" imgW="6857919" imgH="7559136" progId="Excel.Sheet.8">
                  <p:embed/>
                </p:oleObj>
              </mc:Choice>
              <mc:Fallback>
                <p:oleObj name="Worksheet" r:id="rId4" imgW="6857919" imgH="7559136" progId="Excel.Sheet.8">
                  <p:embed/>
                  <p:pic>
                    <p:nvPicPr>
                      <p:cNvPr id="0" name=""/>
                      <p:cNvPicPr/>
                      <p:nvPr/>
                    </p:nvPicPr>
                    <p:blipFill>
                      <a:blip r:embed="rId5"/>
                      <a:stretch>
                        <a:fillRect/>
                      </a:stretch>
                    </p:blipFill>
                    <p:spPr>
                      <a:xfrm>
                        <a:off x="1752600" y="76200"/>
                        <a:ext cx="5890743" cy="6492240"/>
                      </a:xfrm>
                      <a:prstGeom prst="rect">
                        <a:avLst/>
                      </a:prstGeom>
                    </p:spPr>
                  </p:pic>
                </p:oleObj>
              </mc:Fallback>
            </mc:AlternateContent>
          </a:graphicData>
        </a:graphic>
      </p:graphicFrame>
    </p:spTree>
    <p:extLst>
      <p:ext uri="{BB962C8B-B14F-4D97-AF65-F5344CB8AC3E}">
        <p14:creationId xmlns:p14="http://schemas.microsoft.com/office/powerpoint/2010/main" val="3233136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839200" cy="1371600"/>
          </a:xfrm>
        </p:spPr>
        <p:txBody>
          <a:bodyPr>
            <a:noAutofit/>
          </a:bodyPr>
          <a:lstStyle/>
          <a:p>
            <a:pPr algn="ctr"/>
            <a:r>
              <a:rPr lang="en-US" sz="4400" dirty="0" smtClean="0">
                <a:solidFill>
                  <a:schemeClr val="bg2">
                    <a:lumMod val="50000"/>
                  </a:schemeClr>
                </a:solidFill>
                <a:effectLst/>
                <a:latin typeface="Trajan Pro" pitchFamily="18" charset="0"/>
                <a:ea typeface="ＭＳ Ｐゴシック" pitchFamily="34" charset="-128"/>
                <a:cs typeface="+mn-cs"/>
              </a:rPr>
              <a:t>CAMPUS PROJECTS UPDATE</a:t>
            </a:r>
            <a:endParaRPr lang="en-US" sz="44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15</a:t>
            </a:fld>
            <a:endParaRPr lang="en-US" dirty="0"/>
          </a:p>
        </p:txBody>
      </p:sp>
      <p:cxnSp>
        <p:nvCxnSpPr>
          <p:cNvPr id="5" name="Straight Connector 4"/>
          <p:cNvCxnSpPr/>
          <p:nvPr/>
        </p:nvCxnSpPr>
        <p:spPr>
          <a:xfrm>
            <a:off x="609600" y="11430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1295400"/>
            <a:ext cx="4953000" cy="5162952"/>
          </a:xfrm>
          <a:prstGeom prst="rect">
            <a:avLst/>
          </a:prstGeom>
        </p:spPr>
        <p:txBody>
          <a:bodyPr wrap="square">
            <a:spAutoFit/>
          </a:bodyPr>
          <a:lstStyle/>
          <a:p>
            <a:pPr marL="109538" indent="0" algn="ctr">
              <a:buFont typeface="Arial" pitchFamily="34" charset="0"/>
              <a:buNone/>
            </a:pPr>
            <a:r>
              <a:rPr lang="en-US" altLang="en-US" sz="3200" b="1" dirty="0">
                <a:latin typeface="Trajan Pro"/>
              </a:rPr>
              <a:t>BEATY MASON </a:t>
            </a:r>
            <a:r>
              <a:rPr lang="en-US" altLang="en-US" sz="3200" dirty="0">
                <a:latin typeface="Trajan Pro"/>
              </a:rPr>
              <a:t> </a:t>
            </a:r>
            <a:endParaRPr lang="en-US" altLang="en-US" sz="3200" dirty="0" smtClean="0">
              <a:latin typeface="Trajan Pro"/>
            </a:endParaRPr>
          </a:p>
          <a:p>
            <a:pPr marL="109538" indent="0" algn="ctr">
              <a:buFont typeface="Arial" pitchFamily="34" charset="0"/>
              <a:buNone/>
            </a:pPr>
            <a:endParaRPr lang="en-US" altLang="en-US" sz="1050" dirty="0">
              <a:latin typeface="Trajan Pro"/>
            </a:endParaRPr>
          </a:p>
          <a:p>
            <a:pPr marL="800100" lvl="1" indent="-342900">
              <a:buFont typeface="Wingdings" panose="05000000000000000000" pitchFamily="2" charset="2"/>
              <a:buChar char="v"/>
            </a:pPr>
            <a:r>
              <a:rPr lang="en-US" altLang="en-US" sz="2000" dirty="0" smtClean="0">
                <a:latin typeface="Trajan Pro"/>
              </a:rPr>
              <a:t>The construction work Phase II of the project is progressing on schedule to be completed in the fall.  This consists of new HVAC, new electrical, new water and sewer, structural changes, subfloors, and wall modification</a:t>
            </a:r>
          </a:p>
          <a:p>
            <a:pPr marL="800100" lvl="1" indent="-342900">
              <a:buFont typeface="Wingdings" panose="05000000000000000000" pitchFamily="2" charset="2"/>
              <a:buChar char="v"/>
            </a:pPr>
            <a:r>
              <a:rPr lang="en-US" altLang="en-US" sz="2000" dirty="0" smtClean="0">
                <a:latin typeface="Trajan Pro"/>
              </a:rPr>
              <a:t>Work on the front entrance sidewalk is planned to start next week</a:t>
            </a:r>
          </a:p>
          <a:p>
            <a:pPr marL="800100" lvl="1" indent="-342900">
              <a:buFont typeface="Wingdings" panose="05000000000000000000" pitchFamily="2" charset="2"/>
              <a:buChar char="v"/>
            </a:pPr>
            <a:r>
              <a:rPr lang="en-US" altLang="en-US" sz="2000" dirty="0" smtClean="0">
                <a:latin typeface="Trajan Pro"/>
              </a:rPr>
              <a:t>Refurbished windows are being repainted and will be replaced when subfloor work is completed</a:t>
            </a:r>
          </a:p>
          <a:p>
            <a:pPr marL="800100" lvl="1" indent="-342900">
              <a:buFont typeface="Wingdings" panose="05000000000000000000" pitchFamily="2" charset="2"/>
              <a:buChar char="v"/>
            </a:pPr>
            <a:r>
              <a:rPr lang="en-US" altLang="en-US" sz="2000" dirty="0" smtClean="0">
                <a:latin typeface="Trajan Pro"/>
              </a:rPr>
              <a:t>Contractors are in place to prep and paint the roof</a:t>
            </a:r>
            <a:endParaRPr lang="en-US" altLang="en-US" sz="2000" dirty="0">
              <a:latin typeface="Trajan Pro"/>
            </a:endParaRPr>
          </a:p>
          <a:p>
            <a:pPr lvl="1"/>
            <a:endParaRPr lang="en-US" altLang="en-US" sz="100" dirty="0" smtClean="0">
              <a:latin typeface="Trajan Pro"/>
            </a:endParaRPr>
          </a:p>
          <a:p>
            <a:pPr lvl="1"/>
            <a:endParaRPr lang="en-US" altLang="en-US" sz="800" dirty="0">
              <a:latin typeface="Trajan Pro"/>
            </a:endParaRPr>
          </a:p>
          <a:p>
            <a:pPr lvl="1"/>
            <a:endParaRPr lang="en-US" altLang="en-US" dirty="0">
              <a:latin typeface="Trajan Pro"/>
            </a:endParaRPr>
          </a:p>
        </p:txBody>
      </p:sp>
      <p:pic>
        <p:nvPicPr>
          <p:cNvPr id="7" name="Picture 2"/>
          <p:cNvPicPr>
            <a:picLocks noChangeAspect="1" noChangeArrowheads="1"/>
          </p:cNvPicPr>
          <p:nvPr/>
        </p:nvPicPr>
        <p:blipFill>
          <a:blip r:embed="rId3" cstate="print"/>
          <a:srcRect/>
          <a:stretch>
            <a:fillRect/>
          </a:stretch>
        </p:blipFill>
        <p:spPr bwMode="auto">
          <a:xfrm>
            <a:off x="4939553" y="2438400"/>
            <a:ext cx="4149162" cy="2560320"/>
          </a:xfrm>
          <a:prstGeom prst="rect">
            <a:avLst/>
          </a:prstGeom>
          <a:ln>
            <a:noFill/>
          </a:ln>
          <a:effectLst>
            <a:softEdge rad="112500"/>
          </a:effectLst>
        </p:spPr>
      </p:pic>
      <p:sp>
        <p:nvSpPr>
          <p:cNvPr id="6" name="Footer Placeholder 5"/>
          <p:cNvSpPr>
            <a:spLocks noGrp="1"/>
          </p:cNvSpPr>
          <p:nvPr>
            <p:ph type="ftr" sz="quarter" idx="11"/>
          </p:nvPr>
        </p:nvSpPr>
        <p:spPr/>
        <p:txBody>
          <a:bodyPr/>
          <a:lstStyle/>
          <a:p>
            <a:r>
              <a:rPr lang="en-US" dirty="0" smtClean="0"/>
              <a:t>Athens State University</a:t>
            </a:r>
            <a:endParaRPr lang="en-US" dirty="0"/>
          </a:p>
        </p:txBody>
      </p:sp>
    </p:spTree>
    <p:extLst>
      <p:ext uri="{BB962C8B-B14F-4D97-AF65-F5344CB8AC3E}">
        <p14:creationId xmlns:p14="http://schemas.microsoft.com/office/powerpoint/2010/main" val="3844905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16</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95800" y="1066800"/>
            <a:ext cx="4267200" cy="1123384"/>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LANDSCAPING</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All campus landscaping has been renewed</a:t>
            </a:r>
            <a:endParaRPr lang="en-US" sz="2000" dirty="0">
              <a:latin typeface="Trajan Pro"/>
            </a:endParaRPr>
          </a:p>
        </p:txBody>
      </p:sp>
      <p:pic>
        <p:nvPicPr>
          <p:cNvPr id="5123" name="Picture 3" descr="C:\Users\Jackie Gooch\Pictures\ASU Pics\Waters Hall\View from Wat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764" y="838200"/>
            <a:ext cx="36576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Jackie Gooch\Pictures\ASU Pics\Brown Hall\brown-hall-800x60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8578"/>
          <a:stretch/>
        </p:blipFill>
        <p:spPr bwMode="auto">
          <a:xfrm>
            <a:off x="1147482" y="3473541"/>
            <a:ext cx="2886636"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TextBox 6"/>
          <p:cNvSpPr txBox="1"/>
          <p:nvPr/>
        </p:nvSpPr>
        <p:spPr>
          <a:xfrm>
            <a:off x="4408662" y="3706368"/>
            <a:ext cx="4582938" cy="2277547"/>
          </a:xfrm>
          <a:prstGeom prst="rect">
            <a:avLst/>
          </a:prstGeom>
          <a:noFill/>
        </p:spPr>
        <p:txBody>
          <a:bodyPr wrap="square" rtlCol="0">
            <a:spAutoFit/>
          </a:bodyPr>
          <a:lstStyle/>
          <a:p>
            <a:pPr algn="ctr"/>
            <a:r>
              <a:rPr lang="en-US" sz="2400" b="1" dirty="0" smtClean="0">
                <a:latin typeface="Trajan Pro"/>
              </a:rPr>
              <a:t>BROWN HALL</a:t>
            </a:r>
            <a:endParaRPr lang="en-US" sz="2400" b="1" dirty="0">
              <a:latin typeface="Trajan Pro"/>
            </a:endParaRPr>
          </a:p>
          <a:p>
            <a:endParaRPr lang="en-US" dirty="0"/>
          </a:p>
          <a:p>
            <a:pPr marL="342900" indent="-342900" algn="ctr">
              <a:buFont typeface="Wingdings" panose="05000000000000000000" pitchFamily="2" charset="2"/>
              <a:buChar char="v"/>
            </a:pPr>
            <a:r>
              <a:rPr lang="en-US" sz="2000" dirty="0">
                <a:latin typeface="Trajan Pro"/>
              </a:rPr>
              <a:t>Now </a:t>
            </a:r>
            <a:r>
              <a:rPr lang="en-US" sz="2000" dirty="0" smtClean="0">
                <a:latin typeface="Trajan Pro"/>
              </a:rPr>
              <a:t>vacant</a:t>
            </a:r>
          </a:p>
          <a:p>
            <a:pPr algn="ctr"/>
            <a:endParaRPr lang="en-US" sz="2000" dirty="0">
              <a:latin typeface="Trajan Pro"/>
            </a:endParaRPr>
          </a:p>
          <a:p>
            <a:pPr marL="342900" indent="-342900" algn="ctr">
              <a:buFont typeface="Wingdings" panose="05000000000000000000" pitchFamily="2" charset="2"/>
              <a:buChar char="v"/>
            </a:pPr>
            <a:r>
              <a:rPr lang="en-US" sz="2000" dirty="0">
                <a:latin typeface="Trajan Pro"/>
              </a:rPr>
              <a:t>Heating, cooling, and lighting levels have been set back to minimum to reduce energy consumption</a:t>
            </a:r>
          </a:p>
        </p:txBody>
      </p:sp>
    </p:spTree>
    <p:extLst>
      <p:ext uri="{BB962C8B-B14F-4D97-AF65-F5344CB8AC3E}">
        <p14:creationId xmlns:p14="http://schemas.microsoft.com/office/powerpoint/2010/main" val="3768382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17</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4800" y="914394"/>
            <a:ext cx="7543800" cy="6355586"/>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MCCANDLESS HALL</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The Commissioning Agent is scheduled</a:t>
            </a:r>
          </a:p>
          <a:p>
            <a:pPr lvl="1" fontAlgn="auto">
              <a:spcAft>
                <a:spcPts val="0"/>
              </a:spcAft>
              <a:defRPr/>
            </a:pPr>
            <a:r>
              <a:rPr lang="en-US" sz="2000" dirty="0" smtClean="0">
                <a:latin typeface="Trajan Pro"/>
              </a:rPr>
              <a:t>     to make final inspection next week.</a:t>
            </a:r>
          </a:p>
          <a:p>
            <a:pPr lvl="1" fontAlgn="auto">
              <a:spcAft>
                <a:spcPts val="0"/>
              </a:spcAft>
              <a:defRPr/>
            </a:pPr>
            <a:endParaRPr lang="en-US" sz="2000" dirty="0" smtClean="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Employees from Brown Hall have </a:t>
            </a:r>
          </a:p>
          <a:p>
            <a:pPr lvl="1" fontAlgn="auto">
              <a:spcAft>
                <a:spcPts val="0"/>
              </a:spcAft>
              <a:defRPr/>
            </a:pPr>
            <a:r>
              <a:rPr lang="en-US" sz="2000" dirty="0">
                <a:latin typeface="Trajan Pro"/>
              </a:rPr>
              <a:t> </a:t>
            </a:r>
            <a:r>
              <a:rPr lang="en-US" sz="2000" dirty="0" smtClean="0">
                <a:latin typeface="Trajan Pro"/>
              </a:rPr>
              <a:t>    been relocated into this building.</a:t>
            </a:r>
          </a:p>
          <a:p>
            <a:pPr lvl="1" fontAlgn="auto">
              <a:spcAft>
                <a:spcPts val="0"/>
              </a:spcAft>
              <a:defRPr/>
            </a:pPr>
            <a:endParaRPr lang="en-US" sz="2000" dirty="0" smtClean="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Demolition work in the basement </a:t>
            </a:r>
          </a:p>
          <a:p>
            <a:pPr lvl="1" fontAlgn="auto">
              <a:spcAft>
                <a:spcPts val="0"/>
              </a:spcAft>
              <a:defRPr/>
            </a:pPr>
            <a:r>
              <a:rPr lang="en-US" sz="2000" dirty="0" smtClean="0">
                <a:latin typeface="Trajan Pro"/>
              </a:rPr>
              <a:t>     has started for construction of a space</a:t>
            </a:r>
          </a:p>
          <a:p>
            <a:pPr lvl="1" fontAlgn="auto">
              <a:spcAft>
                <a:spcPts val="0"/>
              </a:spcAft>
              <a:defRPr/>
            </a:pPr>
            <a:r>
              <a:rPr lang="en-US" sz="2000" dirty="0">
                <a:latin typeface="Trajan Pro"/>
              </a:rPr>
              <a:t> </a:t>
            </a:r>
            <a:r>
              <a:rPr lang="en-US" sz="2000" dirty="0" smtClean="0">
                <a:latin typeface="Trajan Pro"/>
              </a:rPr>
              <a:t>    for displaying the Delmore Collection </a:t>
            </a:r>
          </a:p>
          <a:p>
            <a:pPr lvl="1" fontAlgn="auto">
              <a:spcAft>
                <a:spcPts val="0"/>
              </a:spcAft>
              <a:defRPr/>
            </a:pPr>
            <a:r>
              <a:rPr lang="en-US" sz="2000" dirty="0">
                <a:latin typeface="Trajan Pro"/>
              </a:rPr>
              <a:t> </a:t>
            </a:r>
            <a:r>
              <a:rPr lang="en-US" sz="2000" dirty="0" smtClean="0">
                <a:latin typeface="Trajan Pro"/>
              </a:rPr>
              <a:t>    now located in Carter Hall.  This is </a:t>
            </a:r>
          </a:p>
          <a:p>
            <a:pPr lvl="1" fontAlgn="auto">
              <a:spcAft>
                <a:spcPts val="0"/>
              </a:spcAft>
              <a:defRPr/>
            </a:pPr>
            <a:r>
              <a:rPr lang="en-US" sz="2000" dirty="0">
                <a:latin typeface="Trajan Pro"/>
              </a:rPr>
              <a:t> </a:t>
            </a:r>
            <a:r>
              <a:rPr lang="en-US" sz="2000" dirty="0" smtClean="0">
                <a:latin typeface="Trajan Pro"/>
              </a:rPr>
              <a:t>    expected to be complete and operational </a:t>
            </a:r>
          </a:p>
          <a:p>
            <a:pPr lvl="1" fontAlgn="auto">
              <a:spcAft>
                <a:spcPts val="0"/>
              </a:spcAft>
              <a:defRPr/>
            </a:pPr>
            <a:r>
              <a:rPr lang="en-US" sz="2000" dirty="0">
                <a:latin typeface="Trajan Pro"/>
              </a:rPr>
              <a:t> </a:t>
            </a:r>
            <a:r>
              <a:rPr lang="en-US" sz="2000" dirty="0" smtClean="0">
                <a:latin typeface="Trajan Pro"/>
              </a:rPr>
              <a:t>    prior to Fiddler’s Weekend.</a:t>
            </a:r>
          </a:p>
          <a:p>
            <a:pPr lvl="1" fontAlgn="auto">
              <a:spcAft>
                <a:spcPts val="0"/>
              </a:spcAft>
              <a:defRPr/>
            </a:pPr>
            <a:endParaRPr lang="en-US" sz="2000" dirty="0" smtClean="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The exterior landscaping is underway.  </a:t>
            </a:r>
          </a:p>
          <a:p>
            <a:pPr lvl="1" fontAlgn="auto">
              <a:spcAft>
                <a:spcPts val="0"/>
              </a:spcAft>
              <a:defRPr/>
            </a:pPr>
            <a:r>
              <a:rPr lang="en-US" sz="2000" dirty="0" smtClean="0">
                <a:latin typeface="Trajan Pro"/>
              </a:rPr>
              <a:t>     There are a few plants that will be added this fall.</a:t>
            </a:r>
          </a:p>
          <a:p>
            <a:pPr lvl="1" fontAlgn="auto">
              <a:spcAft>
                <a:spcPts val="0"/>
              </a:spcAft>
              <a:defRPr/>
            </a:pPr>
            <a:endParaRPr lang="en-US" sz="2000" dirty="0">
              <a:latin typeface="Trajan Pro"/>
            </a:endParaRPr>
          </a:p>
          <a:p>
            <a:pPr lvl="1" fontAlgn="auto">
              <a:spcAft>
                <a:spcPts val="0"/>
              </a:spcAft>
              <a:defRPr/>
            </a:pPr>
            <a:endParaRPr lang="en-US" sz="2000" dirty="0" smtClean="0">
              <a:latin typeface="Trajan Pro"/>
            </a:endParaRPr>
          </a:p>
          <a:p>
            <a:pPr lvl="1" fontAlgn="auto">
              <a:spcAft>
                <a:spcPts val="0"/>
              </a:spcAft>
              <a:defRPr/>
            </a:pPr>
            <a:endParaRPr lang="en-US" sz="2000" dirty="0">
              <a:latin typeface="Trajan Pro"/>
            </a:endParaRPr>
          </a:p>
          <a:p>
            <a:pPr lvl="1" fontAlgn="auto">
              <a:spcAft>
                <a:spcPts val="0"/>
              </a:spcAft>
              <a:defRPr/>
            </a:pPr>
            <a:endParaRPr lang="en-US" sz="2000" dirty="0">
              <a:latin typeface="Trajan Pro"/>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689847"/>
            <a:ext cx="4346239" cy="2926080"/>
          </a:xfrm>
          <a:prstGeom prst="rect">
            <a:avLst/>
          </a:prstGeom>
          <a:ln>
            <a:noFill/>
          </a:ln>
          <a:effectLst>
            <a:softEdge rad="112500"/>
          </a:effectLst>
        </p:spPr>
      </p:pic>
    </p:spTree>
    <p:extLst>
      <p:ext uri="{BB962C8B-B14F-4D97-AF65-F5344CB8AC3E}">
        <p14:creationId xmlns:p14="http://schemas.microsoft.com/office/powerpoint/2010/main" val="3498738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18</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91000" y="1066800"/>
            <a:ext cx="4572000" cy="1738938"/>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COLLEGE STREET CENTER</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The expansion of the space for Dr. Davis is nearing completion.</a:t>
            </a:r>
          </a:p>
          <a:p>
            <a:pPr marL="742950" lvl="1" indent="-285750" fontAlgn="auto">
              <a:spcAft>
                <a:spcPts val="0"/>
              </a:spcAft>
              <a:buFont typeface="Wingdings" panose="05000000000000000000" pitchFamily="2" charset="2"/>
              <a:buChar char="v"/>
              <a:defRPr/>
            </a:pPr>
            <a:r>
              <a:rPr lang="en-US" sz="2000" dirty="0" smtClean="0">
                <a:latin typeface="Trajan Pro"/>
              </a:rPr>
              <a:t>The upgrades to the landscape have been delayed until fall.</a:t>
            </a:r>
            <a:endParaRPr lang="en-US" sz="2000" dirty="0">
              <a:latin typeface="Trajan Pro"/>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TextBox 6"/>
          <p:cNvSpPr txBox="1"/>
          <p:nvPr/>
        </p:nvSpPr>
        <p:spPr>
          <a:xfrm>
            <a:off x="-183205" y="3276600"/>
            <a:ext cx="5257800" cy="2277547"/>
          </a:xfrm>
          <a:prstGeom prst="rect">
            <a:avLst/>
          </a:prstGeom>
          <a:noFill/>
        </p:spPr>
        <p:txBody>
          <a:bodyPr wrap="square" rtlCol="0">
            <a:spAutoFit/>
          </a:bodyPr>
          <a:lstStyle/>
          <a:p>
            <a:pPr algn="ctr"/>
            <a:r>
              <a:rPr lang="en-US" sz="2400" b="1" dirty="0" smtClean="0">
                <a:latin typeface="Trajan Pro"/>
              </a:rPr>
              <a:t>SANDRIDGE STUDENT UNION</a:t>
            </a:r>
            <a:endParaRPr lang="en-US" sz="2400" b="1" dirty="0">
              <a:latin typeface="Trajan Pro"/>
            </a:endParaRPr>
          </a:p>
          <a:p>
            <a:endParaRPr lang="en-US" dirty="0"/>
          </a:p>
          <a:p>
            <a:pPr marL="342900" indent="-342900" algn="ctr">
              <a:buFont typeface="Wingdings" panose="05000000000000000000" pitchFamily="2" charset="2"/>
              <a:buChar char="v"/>
            </a:pPr>
            <a:r>
              <a:rPr lang="en-US" sz="2000" dirty="0" smtClean="0">
                <a:latin typeface="Trajan Pro"/>
              </a:rPr>
              <a:t>Specifications are being prepared for a new fire alarm system.  This project will be bid.</a:t>
            </a:r>
          </a:p>
          <a:p>
            <a:pPr algn="ctr"/>
            <a:endParaRPr lang="en-US" sz="2000" dirty="0">
              <a:latin typeface="Trajan Pro"/>
            </a:endParaRPr>
          </a:p>
          <a:p>
            <a:pPr marL="342900" indent="-342900" algn="ctr">
              <a:buFont typeface="Wingdings" panose="05000000000000000000" pitchFamily="2" charset="2"/>
              <a:buChar char="v"/>
            </a:pPr>
            <a:r>
              <a:rPr lang="en-US" sz="2000" dirty="0" smtClean="0">
                <a:latin typeface="Trajan Pro"/>
              </a:rPr>
              <a:t>Plans are being developed for adding surveillance cameras in this building.</a:t>
            </a:r>
            <a:endParaRPr lang="en-US" sz="2000" dirty="0">
              <a:latin typeface="Trajan Pro"/>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495" y="3135213"/>
            <a:ext cx="3866917" cy="2560320"/>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9" y="963598"/>
            <a:ext cx="3451413" cy="2286000"/>
          </a:xfrm>
          <a:prstGeom prst="rect">
            <a:avLst/>
          </a:prstGeom>
          <a:ln>
            <a:noFill/>
          </a:ln>
          <a:effectLst>
            <a:softEdge rad="112500"/>
          </a:effectLst>
        </p:spPr>
      </p:pic>
    </p:spTree>
    <p:extLst>
      <p:ext uri="{BB962C8B-B14F-4D97-AF65-F5344CB8AC3E}">
        <p14:creationId xmlns:p14="http://schemas.microsoft.com/office/powerpoint/2010/main" val="171846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19</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28600" y="1048871"/>
            <a:ext cx="4267200" cy="2662267"/>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MCCAIN HALL</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The sewer line for McCain has been replaced.  The contractor will be back in a few weeks to finish landscape work.</a:t>
            </a:r>
          </a:p>
          <a:p>
            <a:pPr marL="742950" lvl="1" indent="-285750" fontAlgn="auto">
              <a:spcAft>
                <a:spcPts val="0"/>
              </a:spcAft>
              <a:buFont typeface="Wingdings" panose="05000000000000000000" pitchFamily="2" charset="2"/>
              <a:buChar char="v"/>
              <a:defRPr/>
            </a:pPr>
            <a:r>
              <a:rPr lang="en-US" sz="2000" dirty="0" smtClean="0">
                <a:latin typeface="Trajan Pro"/>
              </a:rPr>
              <a:t>Plans are being developed for repaving the parking areas south and east of McCain.</a:t>
            </a:r>
            <a:endParaRPr lang="en-US" sz="2000" dirty="0">
              <a:latin typeface="Trajan Pro"/>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TextBox 6"/>
          <p:cNvSpPr txBox="1"/>
          <p:nvPr/>
        </p:nvSpPr>
        <p:spPr>
          <a:xfrm>
            <a:off x="4207038" y="4419599"/>
            <a:ext cx="4876800" cy="1354217"/>
          </a:xfrm>
          <a:prstGeom prst="rect">
            <a:avLst/>
          </a:prstGeom>
          <a:noFill/>
        </p:spPr>
        <p:txBody>
          <a:bodyPr wrap="square" rtlCol="0">
            <a:spAutoFit/>
          </a:bodyPr>
          <a:lstStyle/>
          <a:p>
            <a:pPr algn="ctr"/>
            <a:r>
              <a:rPr lang="en-US" sz="2400" b="1" dirty="0" smtClean="0">
                <a:latin typeface="Trajan Pro"/>
              </a:rPr>
              <a:t>AMSTI BUILDING</a:t>
            </a:r>
            <a:endParaRPr lang="en-US" sz="2400" b="1" dirty="0">
              <a:latin typeface="Trajan Pro"/>
            </a:endParaRPr>
          </a:p>
          <a:p>
            <a:endParaRPr lang="en-US" dirty="0"/>
          </a:p>
          <a:p>
            <a:pPr marL="342900" indent="-342900" algn="ctr">
              <a:buFont typeface="Wingdings" panose="05000000000000000000" pitchFamily="2" charset="2"/>
              <a:buChar char="v"/>
            </a:pPr>
            <a:r>
              <a:rPr lang="en-US" sz="2000" dirty="0" smtClean="0">
                <a:latin typeface="Trajan Pro"/>
              </a:rPr>
              <a:t>Surveillance cameras are being installed inside and outside the building.</a:t>
            </a:r>
            <a:endParaRPr lang="en-US" sz="2000" dirty="0">
              <a:latin typeface="Trajan Pro"/>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711138"/>
            <a:ext cx="3402797" cy="2468880"/>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990600"/>
            <a:ext cx="3535680" cy="2651760"/>
          </a:xfrm>
          <a:prstGeom prst="rect">
            <a:avLst/>
          </a:prstGeom>
          <a:ln>
            <a:noFill/>
          </a:ln>
          <a:effectLst>
            <a:softEdge rad="112500"/>
          </a:effectLst>
        </p:spPr>
      </p:pic>
    </p:spTree>
    <p:extLst>
      <p:ext uri="{BB962C8B-B14F-4D97-AF65-F5344CB8AC3E}">
        <p14:creationId xmlns:p14="http://schemas.microsoft.com/office/powerpoint/2010/main" val="1784724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6200" y="1752600"/>
            <a:ext cx="9220200" cy="2585323"/>
          </a:xfrm>
          <a:prstGeom prst="rect">
            <a:avLst/>
          </a:prstGeom>
          <a:noFill/>
        </p:spPr>
        <p:txBody>
          <a:bodyPr wrap="square" rtlCol="0">
            <a:spAutoFit/>
          </a:bodyPr>
          <a:lstStyle/>
          <a:p>
            <a:pPr algn="ctr"/>
            <a:r>
              <a:rPr lang="en-US" sz="5400" b="1" dirty="0" smtClean="0">
                <a:solidFill>
                  <a:schemeClr val="bg2">
                    <a:lumMod val="50000"/>
                  </a:schemeClr>
                </a:solidFill>
                <a:latin typeface="Trajan Pro" pitchFamily="18" charset="0"/>
                <a:ea typeface="ＭＳ Ｐゴシック" pitchFamily="34" charset="-128"/>
              </a:rPr>
              <a:t>DR. RON INGLE</a:t>
            </a:r>
          </a:p>
          <a:p>
            <a:pPr algn="ctr"/>
            <a:endParaRPr lang="en-US" sz="3600" b="1" dirty="0" smtClean="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Interim</a:t>
            </a:r>
            <a:endParaRPr lang="en-US" sz="3600" b="1" dirty="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Provost/Vice President for Academic Affairs</a:t>
            </a:r>
            <a:endParaRPr lang="en-US" sz="3600" b="1" dirty="0">
              <a:solidFill>
                <a:schemeClr val="bg2">
                  <a:lumMod val="50000"/>
                </a:schemeClr>
              </a:solidFill>
              <a:latin typeface="Trajan Pro" pitchFamily="18" charset="0"/>
              <a:ea typeface="ＭＳ Ｐゴシック" pitchFamily="34" charset="-128"/>
              <a:cs typeface="+mj-cs"/>
            </a:endParaRP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2</a:t>
            </a:fld>
            <a:endParaRPr lang="en-US" dirty="0"/>
          </a:p>
        </p:txBody>
      </p:sp>
    </p:spTree>
    <p:extLst>
      <p:ext uri="{BB962C8B-B14F-4D97-AF65-F5344CB8AC3E}">
        <p14:creationId xmlns:p14="http://schemas.microsoft.com/office/powerpoint/2010/main" val="1073542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20</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95800" y="1066800"/>
            <a:ext cx="4267200" cy="4201150"/>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FOUNDERS HALL</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New curbs and paving have been completed.  The landscaping along the backside of the curbs is in progress.</a:t>
            </a:r>
          </a:p>
          <a:p>
            <a:pPr lvl="1" fontAlgn="auto">
              <a:spcAft>
                <a:spcPts val="0"/>
              </a:spcAft>
              <a:defRPr/>
            </a:pPr>
            <a:endParaRPr lang="en-US" sz="2000" dirty="0" smtClean="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Plans are being developed to repave the street and parking on the south side of Founders.</a:t>
            </a:r>
          </a:p>
          <a:p>
            <a:pPr lvl="1" fontAlgn="auto">
              <a:spcAft>
                <a:spcPts val="0"/>
              </a:spcAft>
              <a:defRPr/>
            </a:pPr>
            <a:endParaRPr lang="en-US" sz="2000" dirty="0" smtClean="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LED lights are being installed in place of incandescent lights.</a:t>
            </a:r>
          </a:p>
          <a:p>
            <a:pPr marL="742950" lvl="1" indent="-285750" fontAlgn="auto">
              <a:spcAft>
                <a:spcPts val="0"/>
              </a:spcAft>
              <a:buFont typeface="Wingdings" panose="05000000000000000000" pitchFamily="2" charset="2"/>
              <a:buChar char="v"/>
              <a:defRPr/>
            </a:pPr>
            <a:endParaRPr lang="en-US" sz="2000" dirty="0">
              <a:latin typeface="Trajan Pro"/>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 y="1447800"/>
            <a:ext cx="5109851" cy="3383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00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21</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TextBox 6"/>
          <p:cNvSpPr txBox="1"/>
          <p:nvPr/>
        </p:nvSpPr>
        <p:spPr>
          <a:xfrm>
            <a:off x="2286000" y="3801025"/>
            <a:ext cx="4876800" cy="2308324"/>
          </a:xfrm>
          <a:prstGeom prst="rect">
            <a:avLst/>
          </a:prstGeom>
          <a:noFill/>
        </p:spPr>
        <p:txBody>
          <a:bodyPr wrap="square" rtlCol="0">
            <a:spAutoFit/>
          </a:bodyPr>
          <a:lstStyle/>
          <a:p>
            <a:pPr algn="ctr"/>
            <a:r>
              <a:rPr lang="en-US" sz="2400" b="1" dirty="0" smtClean="0">
                <a:latin typeface="Trajan Pro"/>
              </a:rPr>
              <a:t>LIBRARY</a:t>
            </a:r>
            <a:endParaRPr lang="en-US" dirty="0"/>
          </a:p>
          <a:p>
            <a:pPr marL="342900" indent="-342900" algn="ctr">
              <a:buFont typeface="Wingdings" panose="05000000000000000000" pitchFamily="2" charset="2"/>
              <a:buChar char="v"/>
            </a:pPr>
            <a:r>
              <a:rPr lang="en-US" sz="2000" dirty="0" smtClean="0">
                <a:latin typeface="Trajan Pro"/>
              </a:rPr>
              <a:t>Bid specifications are being developed for new energy efficient lamps and ballasts to upgrade the entire building. This would result in an electrical savings as these lights burn many hours at night and the difference in wattage is tremendous.</a:t>
            </a:r>
            <a:endParaRPr lang="en-US" sz="2000" dirty="0">
              <a:latin typeface="Trajan Pro"/>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8389" y="990600"/>
            <a:ext cx="4350313" cy="2834640"/>
          </a:xfrm>
          <a:prstGeom prst="rect">
            <a:avLst/>
          </a:prstGeom>
          <a:ln>
            <a:noFill/>
          </a:ln>
          <a:effectLst>
            <a:softEdge rad="112500"/>
          </a:effectLst>
        </p:spPr>
      </p:pic>
    </p:spTree>
    <p:extLst>
      <p:ext uri="{BB962C8B-B14F-4D97-AF65-F5344CB8AC3E}">
        <p14:creationId xmlns:p14="http://schemas.microsoft.com/office/powerpoint/2010/main" val="157670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46" y="-76200"/>
            <a:ext cx="8534400" cy="1143000"/>
          </a:xfrm>
        </p:spPr>
        <p:txBody>
          <a:bodyPr>
            <a:normAutofit/>
          </a:bodyPr>
          <a:lstStyle/>
          <a:p>
            <a:pPr algn="ctr"/>
            <a:r>
              <a:rPr lang="en-US" sz="4800" dirty="0" smtClean="0">
                <a:solidFill>
                  <a:schemeClr val="bg2">
                    <a:lumMod val="50000"/>
                  </a:schemeClr>
                </a:solidFill>
                <a:effectLst/>
                <a:latin typeface="Trajan Pro" pitchFamily="18" charset="0"/>
                <a:ea typeface="ＭＳ Ｐゴシック" pitchFamily="34" charset="-128"/>
                <a:cs typeface="+mn-cs"/>
              </a:rPr>
              <a:t>CAMPUS PROJECTS</a:t>
            </a:r>
            <a:endParaRPr lang="en-US" sz="4800" dirty="0">
              <a:solidFill>
                <a:schemeClr val="bg2">
                  <a:lumMod val="50000"/>
                </a:schemeClr>
              </a:solidFill>
              <a:effectLst/>
              <a:latin typeface="Trajan Pro" pitchFamily="18" charset="0"/>
              <a:ea typeface="ＭＳ Ｐゴシック" pitchFamily="34" charset="-128"/>
              <a:cs typeface="+mn-cs"/>
            </a:endParaRPr>
          </a:p>
        </p:txBody>
      </p:sp>
      <p:sp>
        <p:nvSpPr>
          <p:cNvPr id="3" name="Slide Number Placeholder 2"/>
          <p:cNvSpPr>
            <a:spLocks noGrp="1"/>
          </p:cNvSpPr>
          <p:nvPr>
            <p:ph type="sldNum" sz="quarter" idx="12"/>
          </p:nvPr>
        </p:nvSpPr>
        <p:spPr/>
        <p:txBody>
          <a:bodyPr/>
          <a:lstStyle/>
          <a:p>
            <a:fld id="{8E100472-3CC5-46E6-9C4C-A3109E18CB62}" type="slidenum">
              <a:rPr lang="en-US" smtClean="0"/>
              <a:pPr/>
              <a:t>22</a:t>
            </a:fld>
            <a:endParaRPr lang="en-US" dirty="0"/>
          </a:p>
        </p:txBody>
      </p:sp>
      <p:cxnSp>
        <p:nvCxnSpPr>
          <p:cNvPr id="5" name="Straight Connector 4"/>
          <p:cNvCxnSpPr/>
          <p:nvPr/>
        </p:nvCxnSpPr>
        <p:spPr>
          <a:xfrm>
            <a:off x="699246"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95800" y="1066800"/>
            <a:ext cx="4267200" cy="1738938"/>
          </a:xfrm>
          <a:prstGeom prst="rect">
            <a:avLst/>
          </a:prstGeom>
        </p:spPr>
        <p:txBody>
          <a:bodyPr wrap="square">
            <a:spAutoFit/>
          </a:bodyPr>
          <a:lstStyle/>
          <a:p>
            <a:pPr marL="109728" indent="0" algn="ctr" fontAlgn="auto">
              <a:spcAft>
                <a:spcPts val="0"/>
              </a:spcAft>
              <a:buFont typeface="Arial" pitchFamily="34" charset="0"/>
              <a:buNone/>
              <a:defRPr/>
            </a:pPr>
            <a:r>
              <a:rPr lang="en-US" sz="2400" b="1" dirty="0" smtClean="0">
                <a:latin typeface="Trajan Pro"/>
              </a:rPr>
              <a:t>311 Pryor Street House</a:t>
            </a:r>
            <a:endParaRPr lang="en-US" sz="1200" b="1" dirty="0" smtClean="0">
              <a:latin typeface="Trajan Pro"/>
            </a:endParaRPr>
          </a:p>
          <a:p>
            <a:pPr marL="109728" indent="0" algn="ctr" fontAlgn="auto">
              <a:spcAft>
                <a:spcPts val="0"/>
              </a:spcAft>
              <a:buFont typeface="Arial" pitchFamily="34" charset="0"/>
              <a:buNone/>
              <a:defRPr/>
            </a:pPr>
            <a:endParaRPr lang="en-US" sz="300" b="1" dirty="0">
              <a:latin typeface="Trajan Pro"/>
            </a:endParaRPr>
          </a:p>
          <a:p>
            <a:pPr marL="742950" lvl="1" indent="-285750" fontAlgn="auto">
              <a:spcAft>
                <a:spcPts val="0"/>
              </a:spcAft>
              <a:buFont typeface="Wingdings" panose="05000000000000000000" pitchFamily="2" charset="2"/>
              <a:buChar char="v"/>
              <a:defRPr/>
            </a:pPr>
            <a:r>
              <a:rPr lang="en-US" sz="2000" dirty="0" smtClean="0">
                <a:latin typeface="Trajan Pro"/>
              </a:rPr>
              <a:t>Bid specifications are being developed for removal of this house from the property.</a:t>
            </a:r>
          </a:p>
          <a:p>
            <a:pPr marL="742950" lvl="1" indent="-285750" fontAlgn="auto">
              <a:spcAft>
                <a:spcPts val="0"/>
              </a:spcAft>
              <a:buFont typeface="Wingdings" panose="05000000000000000000" pitchFamily="2" charset="2"/>
              <a:buChar char="v"/>
              <a:defRPr/>
            </a:pPr>
            <a:endParaRPr lang="en-US" sz="2000" dirty="0">
              <a:latin typeface="Trajan Pro"/>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TextBox 6"/>
          <p:cNvSpPr txBox="1"/>
          <p:nvPr/>
        </p:nvSpPr>
        <p:spPr>
          <a:xfrm>
            <a:off x="914400" y="3092820"/>
            <a:ext cx="4876800" cy="3231654"/>
          </a:xfrm>
          <a:prstGeom prst="rect">
            <a:avLst/>
          </a:prstGeom>
          <a:noFill/>
        </p:spPr>
        <p:txBody>
          <a:bodyPr wrap="square" rtlCol="0">
            <a:spAutoFit/>
          </a:bodyPr>
          <a:lstStyle/>
          <a:p>
            <a:pPr algn="ctr"/>
            <a:r>
              <a:rPr lang="en-US" sz="2400" b="1" dirty="0" smtClean="0">
                <a:latin typeface="Trajan Pro"/>
              </a:rPr>
              <a:t>CHASTEEN HALL</a:t>
            </a:r>
            <a:endParaRPr lang="en-US" dirty="0"/>
          </a:p>
          <a:p>
            <a:pPr marL="342900" indent="-342900" algn="ctr">
              <a:buFont typeface="Wingdings" panose="05000000000000000000" pitchFamily="2" charset="2"/>
              <a:buChar char="v"/>
            </a:pPr>
            <a:r>
              <a:rPr lang="en-US" sz="2000" dirty="0" smtClean="0">
                <a:latin typeface="Trajan Pro"/>
              </a:rPr>
              <a:t>The City of Athens is reworking the street corner and east entrance to this property primarily for safety.</a:t>
            </a:r>
          </a:p>
          <a:p>
            <a:pPr marL="342900" indent="-342900" algn="ctr">
              <a:buFont typeface="Wingdings" panose="05000000000000000000" pitchFamily="2" charset="2"/>
              <a:buChar char="v"/>
            </a:pPr>
            <a:r>
              <a:rPr lang="en-US" sz="2000" dirty="0" smtClean="0">
                <a:latin typeface="Trajan Pro"/>
              </a:rPr>
              <a:t>We are developing plans to correct some drainage issues with water entering the building.  This will allow more green space around the building and will allow improvements in the landscaping and appearance of the building.</a:t>
            </a:r>
            <a:endParaRPr lang="en-US" sz="2000" dirty="0">
              <a:latin typeface="Trajan Pro"/>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67" r="30738"/>
          <a:stretch/>
        </p:blipFill>
        <p:spPr>
          <a:xfrm rot="5400000">
            <a:off x="5857534" y="3156475"/>
            <a:ext cx="2259109" cy="2651760"/>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880" y="896475"/>
            <a:ext cx="3313356" cy="2194560"/>
          </a:xfrm>
          <a:prstGeom prst="rect">
            <a:avLst/>
          </a:prstGeom>
          <a:ln>
            <a:noFill/>
          </a:ln>
          <a:effectLst>
            <a:softEdge rad="112500"/>
          </a:effectLst>
        </p:spPr>
      </p:pic>
    </p:spTree>
    <p:extLst>
      <p:ext uri="{BB962C8B-B14F-4D97-AF65-F5344CB8AC3E}">
        <p14:creationId xmlns:p14="http://schemas.microsoft.com/office/powerpoint/2010/main" val="1711211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1752600"/>
            <a:ext cx="8839200" cy="3139321"/>
          </a:xfrm>
          <a:prstGeom prst="rect">
            <a:avLst/>
          </a:prstGeom>
          <a:noFill/>
        </p:spPr>
        <p:txBody>
          <a:bodyPr wrap="square" rtlCol="0">
            <a:spAutoFit/>
          </a:bodyPr>
          <a:lstStyle/>
          <a:p>
            <a:pPr algn="ctr"/>
            <a:r>
              <a:rPr lang="en-US" sz="6000" b="1" dirty="0" smtClean="0">
                <a:solidFill>
                  <a:schemeClr val="bg2">
                    <a:lumMod val="50000"/>
                  </a:schemeClr>
                </a:solidFill>
                <a:latin typeface="Trajan Pro" pitchFamily="18" charset="0"/>
                <a:ea typeface="ＭＳ Ｐゴシック" pitchFamily="34" charset="-128"/>
                <a:cs typeface="+mj-cs"/>
              </a:rPr>
              <a:t>MS. SARAH MCABEE</a:t>
            </a:r>
          </a:p>
          <a:p>
            <a:pPr algn="ctr"/>
            <a:endParaRPr lang="en-US" sz="6600" b="1" dirty="0" smtClean="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Vice President for </a:t>
            </a:r>
          </a:p>
          <a:p>
            <a:pPr algn="ctr"/>
            <a:r>
              <a:rPr lang="en-US" sz="3600" b="1" dirty="0" smtClean="0">
                <a:solidFill>
                  <a:schemeClr val="bg2">
                    <a:lumMod val="50000"/>
                  </a:schemeClr>
                </a:solidFill>
                <a:latin typeface="Trajan Pro" pitchFamily="18" charset="0"/>
                <a:ea typeface="ＭＳ Ｐゴシック" pitchFamily="34" charset="-128"/>
                <a:cs typeface="+mj-cs"/>
              </a:rPr>
              <a:t>Enrollment and Student Services</a:t>
            </a:r>
            <a:endParaRPr lang="en-US" sz="3600" b="1" dirty="0">
              <a:solidFill>
                <a:schemeClr val="bg2">
                  <a:lumMod val="50000"/>
                </a:schemeClr>
              </a:solidFill>
              <a:latin typeface="Trajan Pro" pitchFamily="18" charset="0"/>
              <a:ea typeface="ＭＳ Ｐゴシック" pitchFamily="34" charset="-128"/>
              <a:cs typeface="+mj-cs"/>
            </a:endParaRP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23</a:t>
            </a:fld>
            <a:endParaRPr lang="en-US" dirty="0"/>
          </a:p>
        </p:txBody>
      </p:sp>
    </p:spTree>
    <p:extLst>
      <p:ext uri="{BB962C8B-B14F-4D97-AF65-F5344CB8AC3E}">
        <p14:creationId xmlns:p14="http://schemas.microsoft.com/office/powerpoint/2010/main" val="1662261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rtlCol="0">
            <a:noAutofit/>
          </a:bodyPr>
          <a:lstStyle/>
          <a:p>
            <a:pPr algn="ctr" eaLnBrk="1" fontAlgn="auto" hangingPunct="1">
              <a:spcAft>
                <a:spcPts val="0"/>
              </a:spcAft>
              <a:defRPr/>
            </a:pPr>
            <a:r>
              <a:rPr lang="en-US" sz="3600" dirty="0">
                <a:solidFill>
                  <a:schemeClr val="bg2">
                    <a:lumMod val="50000"/>
                  </a:schemeClr>
                </a:solidFill>
                <a:effectLst/>
                <a:latin typeface="Trajan Pro" pitchFamily="18" charset="0"/>
                <a:ea typeface="ＭＳ Ｐゴシック" pitchFamily="34" charset="-128"/>
                <a:cs typeface="+mn-cs"/>
              </a:rPr>
              <a:t>2014/15 CREDIT HOUR PRODUCTION ACTUAL vs. BUDGET</a:t>
            </a:r>
          </a:p>
        </p:txBody>
      </p:sp>
      <p:sp>
        <p:nvSpPr>
          <p:cNvPr id="3" name="Footer Placeholder 2"/>
          <p:cNvSpPr>
            <a:spLocks noGrp="1"/>
          </p:cNvSpPr>
          <p:nvPr>
            <p:ph type="ftr" sz="quarter" idx="11"/>
          </p:nvPr>
        </p:nvSpPr>
        <p:spPr/>
        <p:txBody>
          <a:bodyPr/>
          <a:lstStyle/>
          <a:p>
            <a:r>
              <a:rPr lang="en-US" dirty="0" smtClean="0"/>
              <a:t>Athens State University</a:t>
            </a:r>
            <a:endParaRPr lang="en-US" dirty="0"/>
          </a:p>
        </p:txBody>
      </p:sp>
      <p:sp>
        <p:nvSpPr>
          <p:cNvPr id="4" name="Slide Number Placeholder 3"/>
          <p:cNvSpPr>
            <a:spLocks noGrp="1"/>
          </p:cNvSpPr>
          <p:nvPr>
            <p:ph type="sldNum" sz="quarter" idx="12"/>
          </p:nvPr>
        </p:nvSpPr>
        <p:spPr/>
        <p:txBody>
          <a:bodyPr/>
          <a:lstStyle/>
          <a:p>
            <a:fld id="{7A092F3F-A52C-49FD-A502-DE7425334113}" type="slidenum">
              <a:rPr lang="en-US" smtClean="0"/>
              <a:t>24</a:t>
            </a:fld>
            <a:endParaRPr lang="en-US" dirty="0"/>
          </a:p>
        </p:txBody>
      </p:sp>
    </p:spTree>
    <p:extLst>
      <p:ext uri="{BB962C8B-B14F-4D97-AF65-F5344CB8AC3E}">
        <p14:creationId xmlns:p14="http://schemas.microsoft.com/office/powerpoint/2010/main" val="1094101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44"/>
            <a:ext cx="8229600" cy="1143000"/>
          </a:xfrm>
        </p:spPr>
        <p:txBody>
          <a:bodyPr>
            <a:normAutofit fontScale="90000"/>
          </a:bodyPr>
          <a:lstStyle/>
          <a:p>
            <a:pPr algn="ctr"/>
            <a:r>
              <a:rPr lang="en-US" sz="5400" dirty="0" smtClean="0">
                <a:solidFill>
                  <a:schemeClr val="bg2">
                    <a:lumMod val="50000"/>
                  </a:schemeClr>
                </a:solidFill>
                <a:effectLst/>
                <a:latin typeface="Trajan Pro" pitchFamily="18" charset="0"/>
                <a:ea typeface="ＭＳ Ｐゴシック" pitchFamily="34" charset="-128"/>
                <a:cs typeface="+mn-cs"/>
              </a:rPr>
              <a:t>FALL 2015 ENROLLMENT</a:t>
            </a:r>
            <a:br>
              <a:rPr lang="en-US" sz="5400" dirty="0" smtClean="0">
                <a:solidFill>
                  <a:schemeClr val="bg2">
                    <a:lumMod val="50000"/>
                  </a:schemeClr>
                </a:solidFill>
                <a:effectLst/>
                <a:latin typeface="Trajan Pro" pitchFamily="18" charset="0"/>
                <a:ea typeface="ＭＳ Ｐゴシック" pitchFamily="34" charset="-128"/>
                <a:cs typeface="+mn-cs"/>
              </a:rPr>
            </a:br>
            <a:endParaRPr lang="en-US" sz="1800" dirty="0"/>
          </a:p>
        </p:txBody>
      </p:sp>
      <p:cxnSp>
        <p:nvCxnSpPr>
          <p:cNvPr id="4" name="Straight Connector 3"/>
          <p:cNvCxnSpPr/>
          <p:nvPr/>
        </p:nvCxnSpPr>
        <p:spPr>
          <a:xfrm>
            <a:off x="762000"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2"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2540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4064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Footer Placeholder 2"/>
          <p:cNvSpPr>
            <a:spLocks noGrp="1"/>
          </p:cNvSpPr>
          <p:nvPr>
            <p:ph type="ftr" sz="quarter" idx="11"/>
          </p:nvPr>
        </p:nvSpPr>
        <p:spPr/>
        <p:txBody>
          <a:bodyPr/>
          <a:lstStyle/>
          <a:p>
            <a:r>
              <a:rPr lang="en-US" dirty="0" smtClean="0"/>
              <a:t>Athens State University</a:t>
            </a:r>
            <a:endParaRPr lang="en-US" dirty="0"/>
          </a:p>
        </p:txBody>
      </p:sp>
      <p:sp>
        <p:nvSpPr>
          <p:cNvPr id="16" name="Slide Number Placeholder 15"/>
          <p:cNvSpPr>
            <a:spLocks noGrp="1"/>
          </p:cNvSpPr>
          <p:nvPr>
            <p:ph type="sldNum" sz="quarter" idx="12"/>
          </p:nvPr>
        </p:nvSpPr>
        <p:spPr/>
        <p:txBody>
          <a:bodyPr/>
          <a:lstStyle/>
          <a:p>
            <a:fld id="{7A092F3F-A52C-49FD-A502-DE7425334113}" type="slidenum">
              <a:rPr lang="en-US" smtClean="0"/>
              <a:t>25</a:t>
            </a:fld>
            <a:endParaRPr lang="en-US" dirty="0"/>
          </a:p>
        </p:txBody>
      </p:sp>
      <p:sp>
        <p:nvSpPr>
          <p:cNvPr id="8" name="Rectangle 7"/>
          <p:cNvSpPr/>
          <p:nvPr/>
        </p:nvSpPr>
        <p:spPr>
          <a:xfrm>
            <a:off x="2971800" y="1447800"/>
            <a:ext cx="5880100" cy="5201424"/>
          </a:xfrm>
          <a:prstGeom prst="rect">
            <a:avLst/>
          </a:prstGeom>
        </p:spPr>
        <p:txBody>
          <a:bodyPr wrap="square">
            <a:spAutoFit/>
          </a:bodyPr>
          <a:lstStyle/>
          <a:p>
            <a:pPr algn="ctr">
              <a:defRPr/>
            </a:pPr>
            <a:r>
              <a:rPr lang="en-US" sz="2800" b="1" i="1" dirty="0" smtClean="0">
                <a:latin typeface="Trajan Pro"/>
              </a:rPr>
              <a:t>(As of July 10, 2015)</a:t>
            </a:r>
          </a:p>
          <a:p>
            <a:pPr algn="ctr">
              <a:defRPr/>
            </a:pPr>
            <a:endParaRPr lang="en-US" sz="2800" b="1" i="1" dirty="0" smtClean="0">
              <a:latin typeface="Trajan Pro"/>
            </a:endParaRPr>
          </a:p>
          <a:p>
            <a:pPr algn="ctr">
              <a:defRPr/>
            </a:pPr>
            <a:r>
              <a:rPr lang="en-US" sz="2800" b="1" dirty="0" smtClean="0">
                <a:latin typeface="Trajan Pro"/>
              </a:rPr>
              <a:t>Credit Hours = 19,367</a:t>
            </a:r>
          </a:p>
          <a:p>
            <a:pPr algn="ctr">
              <a:defRPr/>
            </a:pPr>
            <a:r>
              <a:rPr lang="en-US" sz="2800" b="1" dirty="0">
                <a:latin typeface="Trajan Pro"/>
              </a:rPr>
              <a:t>	</a:t>
            </a:r>
            <a:r>
              <a:rPr lang="en-US" sz="2800" b="1" dirty="0" smtClean="0">
                <a:latin typeface="Trajan Pro"/>
              </a:rPr>
              <a:t>Fiscal Budget 30,292</a:t>
            </a:r>
          </a:p>
          <a:p>
            <a:pPr algn="ctr">
              <a:defRPr/>
            </a:pPr>
            <a:endParaRPr lang="en-US" sz="2800" b="1" dirty="0">
              <a:latin typeface="Trajan Pro"/>
            </a:endParaRPr>
          </a:p>
          <a:p>
            <a:pPr algn="ctr">
              <a:defRPr/>
            </a:pPr>
            <a:r>
              <a:rPr lang="en-US" sz="2800" b="1" dirty="0" smtClean="0">
                <a:latin typeface="Trajan Pro"/>
              </a:rPr>
              <a:t>Total Headcount = 2013</a:t>
            </a:r>
          </a:p>
          <a:p>
            <a:pPr algn="ctr">
              <a:defRPr/>
            </a:pPr>
            <a:r>
              <a:rPr lang="en-US" sz="2800" b="1" dirty="0">
                <a:latin typeface="Trajan Pro"/>
              </a:rPr>
              <a:t>	</a:t>
            </a:r>
            <a:r>
              <a:rPr lang="en-US" sz="2800" b="1" dirty="0" smtClean="0">
                <a:latin typeface="Trajan Pro"/>
              </a:rPr>
              <a:t>Fiscal Budget 3190</a:t>
            </a:r>
          </a:p>
          <a:p>
            <a:pPr algn="ctr">
              <a:defRPr/>
            </a:pPr>
            <a:endParaRPr lang="en-US" sz="2800" b="1" dirty="0">
              <a:latin typeface="Trajan Pro"/>
            </a:endParaRPr>
          </a:p>
          <a:p>
            <a:pPr algn="ctr">
              <a:defRPr/>
            </a:pPr>
            <a:r>
              <a:rPr lang="en-US" sz="2800" b="1" dirty="0" smtClean="0">
                <a:latin typeface="Trajan Pro"/>
              </a:rPr>
              <a:t>334 New Students</a:t>
            </a:r>
            <a:endParaRPr lang="en-US" sz="2800" b="1" dirty="0">
              <a:latin typeface="Trajan Pro"/>
            </a:endParaRPr>
          </a:p>
          <a:p>
            <a:pPr>
              <a:defRPr/>
            </a:pPr>
            <a:endParaRPr lang="en-US" sz="2800" b="1" i="1" dirty="0" smtClean="0">
              <a:latin typeface="Trajan Pro"/>
            </a:endParaRPr>
          </a:p>
          <a:p>
            <a:pPr>
              <a:defRPr/>
            </a:pPr>
            <a:endParaRPr lang="en-US" sz="2800" b="1" i="1" dirty="0">
              <a:latin typeface="Trajan Pro"/>
            </a:endParaRPr>
          </a:p>
          <a:p>
            <a:pPr>
              <a:defRPr/>
            </a:pPr>
            <a:endParaRPr lang="en-US" sz="2400" dirty="0">
              <a:latin typeface="Trajan Pro"/>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86000"/>
            <a:ext cx="3048000" cy="2286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719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44"/>
            <a:ext cx="8229600" cy="1143000"/>
          </a:xfrm>
        </p:spPr>
        <p:txBody>
          <a:bodyPr>
            <a:normAutofit fontScale="90000"/>
          </a:bodyPr>
          <a:lstStyle/>
          <a:p>
            <a:pPr algn="ctr"/>
            <a:r>
              <a:rPr lang="en-US" sz="5400" dirty="0" smtClean="0">
                <a:solidFill>
                  <a:schemeClr val="bg2">
                    <a:lumMod val="50000"/>
                  </a:schemeClr>
                </a:solidFill>
                <a:effectLst/>
                <a:latin typeface="Trajan Pro" pitchFamily="18" charset="0"/>
                <a:ea typeface="ＭＳ Ｐゴシック" pitchFamily="34" charset="-128"/>
                <a:cs typeface="+mn-cs"/>
              </a:rPr>
              <a:t>AREA UPDATES</a:t>
            </a:r>
            <a:br>
              <a:rPr lang="en-US" sz="5400" dirty="0" smtClean="0">
                <a:solidFill>
                  <a:schemeClr val="bg2">
                    <a:lumMod val="50000"/>
                  </a:schemeClr>
                </a:solidFill>
                <a:effectLst/>
                <a:latin typeface="Trajan Pro" pitchFamily="18" charset="0"/>
                <a:ea typeface="ＭＳ Ｐゴシック" pitchFamily="34" charset="-128"/>
                <a:cs typeface="+mn-cs"/>
              </a:rPr>
            </a:br>
            <a:endParaRPr lang="en-US" sz="1800" dirty="0"/>
          </a:p>
        </p:txBody>
      </p:sp>
      <p:cxnSp>
        <p:nvCxnSpPr>
          <p:cNvPr id="4" name="Straight Connector 3"/>
          <p:cNvCxnSpPr/>
          <p:nvPr/>
        </p:nvCxnSpPr>
        <p:spPr>
          <a:xfrm>
            <a:off x="762000"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2"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2540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data:image/jpeg;base64,/9j/4AAQSkZJRgABAQAAAQABAAD/2wCEAAkGBhAQEBQUEhQVFBQVFRcVFRUVFBQXFBYVFBAVFBQUEhQYHSYfFxkkGRQVHy8gIycpLCwsFR4xNTAqNSYrLCkBCQoKDgwOGg8PGikkHyQtLCwuLCwpLCwpMCwsLCwpKSosKiwsLCw0LCwsLCwsLCwsLCwsLCksLCwsLCwsLCksLP/AABEIAMIBAwMBIgACEQEDEQH/xAAcAAABBQEBAQAAAAAAAAAAAAAAAQIEBQYDBwj/xAA7EAABAwEFBQcDAwMEAwEBAAABAAIRAwQFITFBBhJRYXETIjKBkaHRscHwQlLhB2LxI3KSwoKy0kMU/8QAGwEAAgMBAQEAAAAAAAAAAAAAAAUDBAYBAgf/xAA0EQABAwIEAwYFBAIDAAAAAAABAAIDBBEFEiExE0FRImGBodHwMnGRscEUI+HxFVIGJDP/2gAMAwEAAhEDEQA/AN8GpwanAJ26plEmAJwCcGpQEITd1KAnQnQhCbCWE6EsIQmQlhOhLC4upsJYToRCEJsJYToRCEJsJYToRCEJIRCdCIQhNhEJ0IhcQkhEJ0IhCE2EQnQiEITYRCdCIQhNhJup8IQhM3UQnohCEyEm6nwiEIXPcQukIQhRd1LCSlVa8S0hw4gynr0DfULhBGhSQlhKhCEQlhCVC6iEsISriEQiEqVCEkIhLCh2+9adHMy7Roz8+AXtjHPNmi5Xh72sGZxsFMhELJWjaa0g7zeyDR+lwOXN0p1i/qLZ3ODarSw5bzTvU+pOBA8lcdh84bmAv8vf2VaOthebArWQhASqgriSEqFQWza6kJFL/UIMTMNBGfMqaKF8pswXUUkrIxd5sr5RbZetGj43gHgMXegxWQtd+16mbt0cG4D1z91V2mqGMc7gCU0iwon/AND4D1S6TEeUY+vovR7Ha21WNe3wuEicD6LusxsU9/8A/NTDtGgLTApTK0MeQNrpmxxLQSlQlAJThS4pVUYnTU+jnXPQan381YbE5yYiFwq2kNqbmu6D6k/C7NKsU1QKiISAWuvLm5TZLCISoVheUiISoQuJEickQhJCEsJUIWBp1XMMtJaeIMeqtLJtE8eNu8OIwPpkfZUbK+InFSGuB/lZaOeSL4T6LZS08Uw7Y9VqrNeNOp4XY8DgfRSd9Yuo4DroBn/HVTLJedZmZDh+04x/5ZppFiQOkg8R6JPNhJGsRv3H1WoDk4FVVmvhjs+6eeXqrBtRMmSskF2G6VSQviNniy7gp0rkHJwcpFEuiHOAEkwBqVFtd4MpCXHHQDMrN2+831jjg3Roy8+Kt09I+bXYdVSqaxkGm56eqsby2h/TS83/APz8rNW68G0xvPMk6ZuP5xUK8r7bTlrIc7joPkqBdNy2i3VDu5T36jvC3kOJ5D2Wihp46dmY6DrzSU8Wqdd3gFFvG9nVMzus/bp58SodF4eJC0+3OzFGy2aj2YJPaFr3nNxLCRPDwnALJWU7sqxFOJWZo9laMPD7JXsuyNr7SxUSTJDdw8ZpuLMf+M+at5WU/pzad6xkfsqvHrD/APsry8b2p0Gy44nJozPwOays0RM7mNHMpsx4EQc48lItVpaxpc4wBqV5s2xMbUe+Z3nOInCAXE5easL0vd1U71Qw0ZD9I+TzWWtt5PrO7OmDB0GZ5ngE+oaY07SXHffolFROah2Vg0Xa37Rhjt1gDozJy6D5Ta94Gu1tMNgvcAcZEDvH6LQbPbDiN6oN5x45DkForDsdZqdQPDMRzMekwibEoGtLWg35FSR0RuCp1y2XcptHJTTay10ROUDVdmsjALtTs4BnXj9gvnGPVIEOQOs4nYdPRaKmbY3IuugQHA5Kjvu/N2WUzjkXD6N+VFus1AO80jh+BYxsMrm5mNJTERi13GykPfvWup/aGt9Gz91bMVXdljeHPe79Ticc4nD2Uu8rwZZ6T6j53WCTGfQL6DQs4VOwHkB9kue0vfZuuqlyoluvWjRE1HhvAano0YlYm27a1a2FIim3+0gvI5kjDy9VTOcSZJJJzJMk9Sc119WB8ITqnwR51mNu4b+n3Wrt+3RmKLNfFU1E4w0HhxPktYyqCvJivQrgrE02zwH0Xqmkc++ZRYrRxU7WcMdb+Sukqa1OVxI0iVCEIXl5cCR+f5XZrj1+qjNdxx/OCeHZRl+arKELagqTTrw7qMuY4+R9lKbUB5KukbwkZ+xHA9CV2BPX6rwQvQKlvdGAxPAfUnQLpZq9SniHHp+n0+6r22iHYHPAjmMR7EqQ20zgRjyXpmcOGS9+7deZMhac9rd+yu7Pfw/WI5jL0XS132AIp4njoPkqjhRbfeTKIxxOjRmfgLeYZh02UOqdTyHqvnGKYnE+Th0Q8fQfn+1KtNpiXvd1JKzd534XyGd1vHU/AUC8b2Lu9UMAZDQdOa0WwzLDVioXh9bSm9pbuH+0O8Z5hP5Z4aRt3nXkEtp6KSQ3tfvRs7sS+tFSvLKeYbk9/X9rffpmvQLPRZTaGMaGtGAaBACZ2qQ1VnKmrkqHXftyHJPYoWxDRUf9QKO/YX8WOY8coduk/wDFxXlgK9evun2tnq09X03NHUtMe8Lx4VMYOBBgjgRgQU3wqT9st7/uqlU3tXWw2Nv00KdZoEuc5rmzkO6QSfQJ9uvGJfUdJPHM8gsxYrb2RJiZHvoutmoVbXU5anQcm80ycyKImU6X3VAtfKQ3kF0dVq2upusGHDRvN3ErdbM7KspCSJOrjmU/Z64GUmiB56krT0mwEgrK10vZboEzgpwwLpSphogLoOSZKk0gAsriWJNpG9XHYfk933TKKIu+SdTpx1VHfd+f/nTPIuGvJvym33fubKZ5EjXk1cbouok7z8/osnTU0tdKXvPzPv2Ew7MTbnwCLqukk7z8/or1tEBOYwAJy2sFMyJoa0Ki+QvNymwqTauxCtZnsLi0GDIjDdcHa6YK6e5YXafaDtSadM9wHvH9x5ch7r3M9rG6q3h9PJNMMnLW/RZWyXeKZJneOhiMOi43rewogAQXnIcBxKkW62tpM3jnoOJ+Euzuyz7S7taoknEAjIdEtjjLzYLX1NS2nZc7qHZb43h3m4nh8FeobNtPZjoFUWf+ntnLmktLYIPdJAMGcRktfZrG2mIaMFfp4jHe6zeKVsdSGhnK912aE5ACVW0jSISoQhZa8dlGOk0+4eH6T5aeSzdruyrRJD2kCcHDFvr8r0w01xq2QOEESEpkpmu20TuKrezQ6heab+GOX5mEodjgcCMPLPHzHotVeOyTDjT7h4fp9NPJZq03bUowKjSIycMjoMenFUJIXM3TOOoZJsdVz3scdfSR+eys6F2O3AdTj5aKqc/DH88lf2O/mlobUbgMA5ucDDEap1gMOaZ0gFy0Dzvr5eazP/Kp3sp2RNNg4m/hy8/JUt7202duPiPhH3PJZK02lxlxkk681YbQWztbRUMyAd1v+1uHyfNQiyWDp/lbDEqx9DTh7B2nG1+ml0gwigZM+zjyv/Cr7JddSu+XmQMmjIfnFaawXYIhogfu/wDn5VRY37pxwWku23HdAOOnPDDNfPaqeSVxc83JW8pII4xZosrix2uowABxIGEOxy55qyp3mDngfUeqrKT2uyPkU6o4NEuwAUEVbLGd79xU01BDKNRY9QrOrUkLFbV3P2hljRv/ALgMfPir+gXk72LRo3U83/H4OjmyZKdU2Kx37XZPl9UknwmRure0PP6LD2HZms8jfgN5Zn4W7uW5gxoEQBoutma2R1VzTCbyVbpQCXXSng5Da1l0oshPtFfcbOuQSsTbXZjUYQDB0Ok81Sfcg23UzQLqLYrw3X7zjOnLHNSL9vdjaPc8TzHMD9R+3mqCzUbRT3hUpu8WBb3mkQMQR55rjedlr1cKdJ5O7hhAk8zACwdVBNNWEOBtcDZOGCMRhynXBZg9/eziR0WpYwAKo2dud9Bk1CC86DENHCdSrhbGngETMoFktkeXm6VNc5DnLNbU7QdmOzpnvuGJ/a0/9ip3vDBcr3T0753hjN1D2q2hmaNM8nuHuwfdZGvXaxpc7IfkBPe8AEkwBiSVWWOyvt1aACKTT68up9kqJdM5bRjIqGGw/sqTcFzvttYVHjuA90aGDgeg916xdl3NpNACi3Hc7aLAIgx6cgrprUzijDBZZGrqnTvuUBqWEsJVKqKRCVC6uJEJYQhC71KMFc9xWJauT6HBQFqshyglij17I1wIIBB0OSsHU4XNzVGQpQ5ZC8tkWmTTO6eBxb/CzFqs9Wg7dqCDGHAxhIP5mvUKjVlttbBNEVBnTOP+1xAPvulX8Iyw1QP+2n1281TxbNPSkHXLqPz5LzO8RFR3Mz64rhRfjE/n4Cp96Upg+SrKYh4n84fnNabF4eNSvbzAuPDVKMKmyTMPgfHRP3oP5orexv4YfT0VVUEFSrPUwkdeS+avFwt6w2K0NGtxXft+8w5jECcRO7II8gfVV1nrf5C70ACTydvCDxE/WVTcFeaVcMqg8k+FXtef8fC7Uq50KiIUikucAJJgDGco5yuthvaocSO7+mcHEcTwHI4qvLxUqQ/Joa4DQkl2LuMbvv0U2FJHM+LVhsoZYI5hZ4urqzXix2sHgcPfJT2uWVIXahbXsyOHA4j+E0ixPlIPEeiUzYTziPgfVahrk8FUll2gpl247uuAkxJGJgSdP4VrSrBwkEEck0jmZILtKTywSRGzxZSAUErmHILlIowot628UaTn8BgOJ0HqvNatZz3FzjLnGSea1m31dzbI8t0LD5dsyfaVirNa21BI8xqEtq3HMAtZgkbRG5/Mm3gq61l9ordiyQB4j9/hel7LbPsosECOHyeaxjHlpkYHitLdW2RZDarZH7m5jq3XyRTyMbuu4nS1EurNR05rbMaugUayWxlRoc0gg5EKSCmQWScCDYpUJULq8pEJUiEIQhCEK3hJCehRr2ubmqPUo8FLITHBFgV6DrKtqNUC32cVGOYcnAg+YV1VZKq7wc2m0ucQAMyUNYbjLuvReLHNsvILZRIDmu8TSQerTBVNV/wtfe9gFeo99F2LjJpu7pOH6TMHpgspa6RY4tcCCDiCII6hb4OEjATvzCyEZAcWtOnIq+tdxsqND6R3d4A7pxbiJgHMKoFkfTMPBbjgdCOR1WhuCm5zGjQAD0WgF2B4hwBHNfN5qduYhq3kNS4AZljbM6ANfr5qbTIzGfEffira07Ja0jH9py8joqe0WR9OoA9paSCPSCIOR1SmWJzd05hnY/YqRTr4kHSMRznTyKfVdLSW+KDB5xhPFRGSHTyjnnI+pUhrgfz6qsQrYXRklweMQWxzxII+/qpNOtwP5zUSiN1oGYAAnXDiF0a8OEjHmPleSF6CnNtHH2XO01nYNpwXO1OTQM3O455a+6i1a240uOIAk8YH1TDU/wBZv+x//sxcDVwqws1lFNsCSSZc4+JztXOPFd6dVzTLSQeX34qO208cfquzXA5LlyDdcLQRYqys9+OHjE8xgfRWlC3MqeFwJ4a+izJCrLxvPcc1jT3i5oJ/aC4D1TGCulBynX31SyfDonDM3Q+X0WyvSxtq03NcAQRBB1Gq8uvfZStZ3F1OXs0jxtHPj1C9clQ7XZAU3liD0uo6x0BsNl49QvlzcHYxgdHBXLTIVhtDZ6RqAbrS9uMxiOGKgSlb25TZbGmkdKwPItdaXY23FrnsJwMOA54gx7Lb0nyvM9jKhq1XuHhDgxp47uZ9T7L0mz5JrT6Ri6x2KFrqlxb70UkJU0FLKsJYhCEIXEIQhCFcoQhRr2hMcnqj2g2kp2Ybo71QjBvDm46BSRxukdlaLlRyytibmcbBdr3vanZ2bzz0aPE48GhefXte9S0Ol2DR4WjIc+Z5rjbbbUrPL6jpcfQDg0aBUl43rEtYervhaijoRHru7r0Wbqax9QcrdG+90l7WtogDxAzhp/KjXTc1W11N4zuzLnH9R4D5U/Z7ZZ9qcHPBFPONXdeAXpl3XMyk0AAAAcFyurGsaYozrzKuUdJY53Kqu65gxoERCs6dkhWQowm2jdptLnEBoEk6ABZR4AWgYbqKLOuda7mvEOAIOhGCq3XvXtEmiNyno8+J3Th+YqLUdWacXOPOSlEmI0wk4ZcLq4yJ5FwEl47G5miY/tdl5HTzWctFjfTdD2lp569DqtZZb6c04neHA/Yq8qWWnXYJAc1wnEfmKHU7JNW6K5FWvZo7Uea8ys1VxaCc4xjjrgiy+HhDnDgY3zHstVbti4k0DGZ3HEnMyYd1Oqztpsr6bt17S13P7HUKlJE5m4TSKZkvwnw5rjaQXMcM5aRzxC7MqSMfMcCuD6m6JOXv6J28D+YqFThSATp7/Kc2r5dftxUKz1iWtJxkCdMYxXdtUH4P3CCF1Sqtqc1jjwBInoqzZy6HWir2j53Gu3idXOBkAfdVNpvqqx76eDwd4Cc2g4Zqz2UvKqyo2kXS128d06YE4cMVdpYwHjNzVCre7hnJyXonaqov2+hSZh4jg0fc8k223oKbCScvyFjrXa3VXlzsz7DgE2nlyCw3S7DaHjvzO+Eefd6pj3kkkmSTJPNV952lxilT8b8Og4ldrbbBSYXHyHEqdsZcTqj+2qDvO46Dh54eyoxR53LRVtSII9N1rNkLmFGk0cB+ErWUwqK32vsmhjMHHM8B8rnZdontweN4cRg74PsrbquKN/DP8LK/pJpm8Uc/qtKCllQrJelKp4XY/tOB9NVLlW2ua4Xabpe9jmGzhYp0pZTJSyva8J0oTZSIQr1CEKNe1wtrXmm8MO68tO6YmHRgYPNePm1bxcXkh8nf3j3t4YOk65L2YhZPaXYenaSXs7lQ5uAwJ/vGvXNNsNqY4iWyc+aV4hSumALeXJeYXheU91uWXM9Fc7M7GuqkVKwwzDD9XfCv9n/6dGk7frEOfoBi1vSRiea3Nku9rAmFbibQOHDt16qKlosurgol33U1gGCmVKUKSAm1Rgs6Xkm5TcNsobwq69bELQ1rHE7gcHPA/XHhaTwnE9Ap1R0pmSyWL4va8EB+bvwPX2LMTOZXM2dgbEAADDSAFlb3vRoJDMv3cein35estIb4Rwzd/C89q2a3Wx8UrPW3ZwljmA83OdAWepKIznNbZNI/2hd516K1NtxxK9DuWiW0GB2cT0kzHuqHZzYRzC2paiHOEEU24tBGrzr0y6rX7q2VBTviZZ/gqs8jXuu1cixRLXYGVG7r2hw5/mCnkJjlfIuomuIWFvzYxxY7sDmDDXHXSHfKz9qs7mOh7S088PQ6hep1FAttip1W7r2hw5j6cFTkpWn4dExhrXN0fr915kzuiBiPfNPFUH8/IV9emyTmyaJkftdn/wCLvn1WVvAPphwcC1wBIkQcBmOIVF0TmnVNI52PHZPgnWqhSY1zwO8TqZknVctn6Z7Q1nGAAQOZOZ6BVtlvCrXp7r2xJEOGEicyNFKbaSXCm3wtGMcRgGq7DHwu2/wVd5/VHhQ+J6BWFvtxqu/tGXyozngAk4AYlK1qrLW51oqCjTynvnlOP5xXCTI5Nw1lNFYaALpddidba+8R/ptMNHE/mJW4tDhTaKTTGW8RxSXTdgs1CQIgCPOB6qPVGIPrxXKp/CaI2890mh/7MhldsNgphxxmeZMnzTSo7amoK6ivx/lKleSkKbZb5q09d4cHY+hzUQQcv5TSF7ZI5hu02XiSNkgs8XWlsu0FJ2Du4efh/wCXyrMOXnFstLjVp0mZk77z+2m0683OhoHDe4K0oWypTMtcRx1B6gppFiLmgcQX+SUS4Y1xPCNvn79VtN5CzbdpakYsaTxkj2Qrn6+Dr5FUf8dUdPML0NCEK0qSEIQhCSEqEIQhQrRaJwGSfbahEDQ/kKLKyeM4m9rjTR6dTz15DuU8bOZQSqW9LynBvh+v8J95XhOAy+qZdt2F53nDoEio6R9S+w25lMGgRDO/fkE267rLyHOHQLTWezBoTrPZw0LvC3dLSthYGtCXyzF5um7qa5q6FcnuVyyiC41AqS+toaVmHfMuOTG4uPwOZRtNtG2yswg1HeBv/Y8gvMrRaHVHF7yXOcZJKpTzBmjd1ocNw01H7kmjfv8Awrm8dvLU4/6TKbB/dLz9gPdVg27trT3jTdyLI9CCoNWuxuDiBPFNdTa4SMeYS90kh1zLUx0VI0ZeGPz9d1pbDt8x+FZvZniDvM8zEj6KztYo2hneDXtPQjyK89q2UjJMoWipSnccWznGXpkvbKot0eLqpUYHE/tQHKem49furbaN9KiNymAHHh+kcfhVd3vaBGuqhVyXOJJJJxJOqG1ezG8c9B9zyUbpnSvurtPRR0kOXnzPU+9lLvS2lo3GYvdgIzE/dabZDZvs2y7FxxcefAcgq7ZLZt1R/a1AZOIB0B1PMr0ez2LdbgmcEVhcrKYnW8R2Ruyqr6c1lAyYxEczOSz1K0tdkceGqm3/AFN+qWz4cBwykrNW6yu+P4S6qeJJT3aKejiMcQ79Vdlo6HiPzFG8Rz6Z+nwuYBGR8j8pwqccPzQqkra6NeDkunbwMcgoFuee4AYc57RIzgHecP8Ai0jzReFB76T2NOLmls5EbwgkaTBK7l2XLpbkYHNNY+Ot3zpDMeyYOQafVxOqsSFFpEAADCABGUACBguzahC47U3XALCyehJ2o4IXlel62hCFrVikIQhCEIQhCFytFEPEFVF40HtYcyOXDgrxIQlNfhUVWc50d1U0cpYVl7vuhzzvOEDQH7rR0LOGhdQEqtUtGynYGtRJM6Q3KEIQrihTXlUm0N/MstMudiTg1urj8cSpV93syzUy95wGQ1cdGt5ryW9r1qWmqaj+jW6NboB86qrUTcMWG6d4XhxqXZnfCPPu9VytttfWeX1DLnZ8BwDRoOSiWi0BjZPlzKdUqBoJOACrbLZaltrbokNGZ4Ccv9xSxrS8rZSyMgZ0ATbuuqra3l2QymM+Tein19n7VZu9Bc3UtH/s3/K9G2f2fbTYBEACAFoBdrYyV/8ASgtWY/y72yXG3ReLUrc1wx9RiEVDTOo916Xe2wdmrHe3Sx37mGJ6jI+YWfq/0vM4VzHNgJ9QQPZVXUr/AJpxHjMBFySD76LC16jRlj1wCuNnNln13ipVad3NrTrwJHDgFsbs/pzRpODnTUcNXZeTRhK1lkutrBkrEFLl1KVV+L8QZY/qoV23WKYAhWQoKQ2lCUtV9Zwm5WJvzZmoXuqUzvbxktyI6HIrO1GEEtcCCMwRBHkvUqlNV9uuqlWEPaDzyI6EYpZNSBxJbumsFcWgNdqPNeeAkc/qlDwfj+Fd3jspUZJpHfH7TAcOhyPss5eDnMY/CHgQAcCHHBvuQlz4nNNnBNWTMkF2ldXUBvNdq2YByxEHph9SugqccPp6rmCRz9Afhcrbad2k8txdB3QcJccGg9SQo7X0XvbVSyAc/wA6HRGIyx65+q4UaO41rQTgAMcZgRJXTtIzw+nr8rll1P7Xkf8AifskSyhCF7IhCFqli0IQhCEIQhCEIQhCEIQhCEJClQhC8o29tr3W11N7oa1rTTbpDhif928HDoAs4TGeC9Q2u2Qp2vveGoBAeM4xIDuIknBeXX5cdroRTcwukwxzRIdynTjBSieJweT1W6w2uhMDWCwIG23j+SquoX2moKdPj5Rq4r0vZXZptJgAHUnMnUlRdj9juybLhLzi4/Yclv7LYw0K7BDlFykOI15mdYHRJZ7PAUkU10axLCtJMXLn2aaaI4LtCIQuZlw7NG6upCQhdsi65kJpC6EJCFxF1FqNXPcUpzVyIUZClBXBzFWXnctKuIe0HgdRGIg9VbkJhaoy0HdSBxGoWGvDZepTxp98cMnfBVJUZo4Yg5EQQRjriCvUHMVdeFzUqw7zcdHDBw6FUJKMbs0TGKvI0fqsDJHP6pWvlW14bMVaeLO+3hk701VJWeGgl2G7JM4EQJPRUHxuYbOCaRyskF2ldOzbw+qFTXZabXWpNqSxofJaCwkhpcdyTvZ7sIXSyxsSFwPuLgFfQaEIWlWQQhCEIQhCEIQhCEIQhCEIQhCEITXKHVYJOAQhcKljXSztEZKS1CF1eXbpUIQheEJEIQhIU0oQuoTSkKEIXUx64lCF4K9tTSmlIheF7SFcihC4vS5vWM26pN7KYE5TAmOCEKJylj3VDRENaBwH0QhCRndaUbL/2Q=="/>
          <p:cNvSpPr>
            <a:spLocks noChangeAspect="1" noChangeArrowheads="1"/>
          </p:cNvSpPr>
          <p:nvPr/>
        </p:nvSpPr>
        <p:spPr bwMode="auto">
          <a:xfrm>
            <a:off x="4064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Footer Placeholder 2"/>
          <p:cNvSpPr>
            <a:spLocks noGrp="1"/>
          </p:cNvSpPr>
          <p:nvPr>
            <p:ph type="ftr" sz="quarter" idx="11"/>
          </p:nvPr>
        </p:nvSpPr>
        <p:spPr/>
        <p:txBody>
          <a:bodyPr/>
          <a:lstStyle/>
          <a:p>
            <a:r>
              <a:rPr lang="en-US" dirty="0" smtClean="0"/>
              <a:t>Athens State University</a:t>
            </a:r>
            <a:endParaRPr lang="en-US" dirty="0"/>
          </a:p>
        </p:txBody>
      </p:sp>
      <p:sp>
        <p:nvSpPr>
          <p:cNvPr id="16" name="Slide Number Placeholder 15"/>
          <p:cNvSpPr>
            <a:spLocks noGrp="1"/>
          </p:cNvSpPr>
          <p:nvPr>
            <p:ph type="sldNum" sz="quarter" idx="12"/>
          </p:nvPr>
        </p:nvSpPr>
        <p:spPr/>
        <p:txBody>
          <a:bodyPr/>
          <a:lstStyle/>
          <a:p>
            <a:fld id="{7A092F3F-A52C-49FD-A502-DE7425334113}" type="slidenum">
              <a:rPr lang="en-US" smtClean="0"/>
              <a:t>26</a:t>
            </a:fld>
            <a:endParaRPr lang="en-US" dirty="0"/>
          </a:p>
        </p:txBody>
      </p:sp>
      <p:sp>
        <p:nvSpPr>
          <p:cNvPr id="8" name="Rectangle 7"/>
          <p:cNvSpPr/>
          <p:nvPr/>
        </p:nvSpPr>
        <p:spPr>
          <a:xfrm>
            <a:off x="558800" y="828675"/>
            <a:ext cx="8087659" cy="5209118"/>
          </a:xfrm>
          <a:prstGeom prst="rect">
            <a:avLst/>
          </a:prstGeom>
        </p:spPr>
        <p:txBody>
          <a:bodyPr wrap="square">
            <a:spAutoFit/>
          </a:bodyPr>
          <a:lstStyle/>
          <a:p>
            <a:pPr>
              <a:defRPr/>
            </a:pPr>
            <a:endParaRPr lang="en-US" sz="1050" b="1" dirty="0" smtClean="0">
              <a:latin typeface="Trajan Pro"/>
            </a:endParaRPr>
          </a:p>
          <a:p>
            <a:pPr>
              <a:defRPr/>
            </a:pPr>
            <a:r>
              <a:rPr lang="en-US" sz="3200" b="1" dirty="0" smtClean="0">
                <a:latin typeface="Trajan Pro"/>
              </a:rPr>
              <a:t>Enrollment </a:t>
            </a:r>
            <a:r>
              <a:rPr lang="en-US" sz="3200" b="1" dirty="0">
                <a:latin typeface="Trajan Pro"/>
              </a:rPr>
              <a:t>Management </a:t>
            </a:r>
            <a:r>
              <a:rPr lang="en-US" sz="3200" b="1" dirty="0" smtClean="0">
                <a:latin typeface="Trajan Pro"/>
              </a:rPr>
              <a:t>Plan</a:t>
            </a:r>
            <a:endParaRPr lang="en-US" sz="3200" b="1" dirty="0">
              <a:latin typeface="Trajan Pro"/>
            </a:endParaRPr>
          </a:p>
          <a:p>
            <a:pPr lvl="1">
              <a:buFont typeface="Wingdings" panose="05000000000000000000" pitchFamily="2" charset="2"/>
              <a:buChar char="v"/>
              <a:defRPr/>
            </a:pPr>
            <a:r>
              <a:rPr lang="en-US" sz="2400" dirty="0">
                <a:latin typeface="Trajan Pro"/>
              </a:rPr>
              <a:t>Report Card delivered to Student Affairs Committee</a:t>
            </a:r>
          </a:p>
          <a:p>
            <a:pPr lvl="1">
              <a:buFont typeface="Wingdings" panose="05000000000000000000" pitchFamily="2" charset="2"/>
              <a:buChar char="v"/>
              <a:defRPr/>
            </a:pPr>
            <a:r>
              <a:rPr lang="en-US" sz="2400" dirty="0">
                <a:latin typeface="Trajan Pro"/>
              </a:rPr>
              <a:t>2015/16 EMP October Board </a:t>
            </a:r>
            <a:r>
              <a:rPr lang="en-US" sz="2400" dirty="0" smtClean="0">
                <a:latin typeface="Trajan Pro"/>
              </a:rPr>
              <a:t>meeting</a:t>
            </a:r>
          </a:p>
          <a:p>
            <a:pPr lvl="1">
              <a:defRPr/>
            </a:pPr>
            <a:endParaRPr lang="en-US" sz="2400" dirty="0" smtClean="0">
              <a:latin typeface="Trajan Pro"/>
            </a:endParaRPr>
          </a:p>
          <a:p>
            <a:pPr lvl="1">
              <a:defRPr/>
            </a:pPr>
            <a:endParaRPr lang="en-US" sz="2400" dirty="0">
              <a:latin typeface="Trajan Pro"/>
            </a:endParaRPr>
          </a:p>
          <a:p>
            <a:pPr>
              <a:defRPr/>
            </a:pPr>
            <a:r>
              <a:rPr lang="en-US" sz="3200" b="1" dirty="0">
                <a:latin typeface="Trajan Pro"/>
              </a:rPr>
              <a:t>Degree </a:t>
            </a:r>
            <a:r>
              <a:rPr lang="en-US" sz="3200" b="1" dirty="0" smtClean="0">
                <a:latin typeface="Trajan Pro"/>
              </a:rPr>
              <a:t>Works</a:t>
            </a:r>
            <a:endParaRPr lang="en-US" sz="3200" b="1" dirty="0">
              <a:latin typeface="Trajan Pro"/>
            </a:endParaRPr>
          </a:p>
          <a:p>
            <a:pPr lvl="1">
              <a:buFont typeface="Wingdings" panose="05000000000000000000" pitchFamily="2" charset="2"/>
              <a:buChar char="v"/>
              <a:defRPr/>
            </a:pPr>
            <a:r>
              <a:rPr lang="en-US" sz="2400" dirty="0">
                <a:latin typeface="Trajan Pro"/>
              </a:rPr>
              <a:t>Initial Training complete</a:t>
            </a:r>
          </a:p>
          <a:p>
            <a:pPr lvl="1">
              <a:buFont typeface="Wingdings" panose="05000000000000000000" pitchFamily="2" charset="2"/>
              <a:buChar char="v"/>
              <a:defRPr/>
            </a:pPr>
            <a:r>
              <a:rPr lang="en-US" sz="2400" dirty="0">
                <a:latin typeface="Trajan Pro"/>
              </a:rPr>
              <a:t>Available for Fall </a:t>
            </a:r>
            <a:r>
              <a:rPr lang="en-US" sz="2400" dirty="0" smtClean="0">
                <a:latin typeface="Trajan Pro"/>
              </a:rPr>
              <a:t>advising</a:t>
            </a:r>
          </a:p>
          <a:p>
            <a:pPr lvl="1">
              <a:buFont typeface="Wingdings" panose="05000000000000000000" pitchFamily="2" charset="2"/>
              <a:buChar char="v"/>
              <a:defRPr/>
            </a:pPr>
            <a:endParaRPr lang="en-US" sz="2400" dirty="0">
              <a:latin typeface="Trajan Pro"/>
            </a:endParaRPr>
          </a:p>
          <a:p>
            <a:pPr lvl="1">
              <a:defRPr/>
            </a:pPr>
            <a:endParaRPr lang="en-US" dirty="0" smtClean="0">
              <a:latin typeface="Trajan Pro"/>
            </a:endParaRPr>
          </a:p>
          <a:p>
            <a:pPr lvl="1">
              <a:defRPr/>
            </a:pPr>
            <a:endParaRPr lang="en-US" sz="3600" dirty="0">
              <a:latin typeface="Trajan Pro"/>
            </a:endParaRPr>
          </a:p>
          <a:p>
            <a:pPr>
              <a:defRPr/>
            </a:pPr>
            <a:r>
              <a:rPr lang="en-US" sz="3200" b="1" dirty="0">
                <a:latin typeface="Trajan Pro"/>
              </a:rPr>
              <a:t>Fall Transfer Orientation Day</a:t>
            </a:r>
            <a:r>
              <a:rPr lang="en-US" sz="3600" b="1" dirty="0">
                <a:latin typeface="Trajan Pro"/>
              </a:rPr>
              <a:t>—July 14</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514600"/>
            <a:ext cx="4115805" cy="2743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026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685800" y="152400"/>
            <a:ext cx="7848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fontAlgn="base">
              <a:spcBef>
                <a:spcPct val="0"/>
              </a:spcBef>
              <a:spcAft>
                <a:spcPct val="0"/>
              </a:spcAft>
              <a:defRPr>
                <a:solidFill>
                  <a:schemeClr val="tx1"/>
                </a:solidFill>
                <a:latin typeface="Franklin Gothic Book" pitchFamily="34" charset="0"/>
              </a:defRPr>
            </a:lvl6pPr>
            <a:lvl7pPr marL="2971800" indent="-228600" fontAlgn="base">
              <a:spcBef>
                <a:spcPct val="0"/>
              </a:spcBef>
              <a:spcAft>
                <a:spcPct val="0"/>
              </a:spcAft>
              <a:defRPr>
                <a:solidFill>
                  <a:schemeClr val="tx1"/>
                </a:solidFill>
                <a:latin typeface="Franklin Gothic Book" pitchFamily="34" charset="0"/>
              </a:defRPr>
            </a:lvl7pPr>
            <a:lvl8pPr marL="3429000" indent="-228600" fontAlgn="base">
              <a:spcBef>
                <a:spcPct val="0"/>
              </a:spcBef>
              <a:spcAft>
                <a:spcPct val="0"/>
              </a:spcAft>
              <a:defRPr>
                <a:solidFill>
                  <a:schemeClr val="tx1"/>
                </a:solidFill>
                <a:latin typeface="Franklin Gothic Book" pitchFamily="34" charset="0"/>
              </a:defRPr>
            </a:lvl8pPr>
            <a:lvl9pPr marL="3886200" indent="-228600" fontAlgn="base">
              <a:spcBef>
                <a:spcPct val="0"/>
              </a:spcBef>
              <a:spcAft>
                <a:spcPct val="0"/>
              </a:spcAft>
              <a:defRPr>
                <a:solidFill>
                  <a:schemeClr val="tx1"/>
                </a:solidFill>
                <a:latin typeface="Franklin Gothic Book" pitchFamily="34" charset="0"/>
              </a:defRPr>
            </a:lvl9pPr>
          </a:lstStyle>
          <a:p>
            <a:pPr algn="ctr" fontAlgn="base">
              <a:spcBef>
                <a:spcPct val="0"/>
              </a:spcBef>
              <a:spcAft>
                <a:spcPct val="0"/>
              </a:spcAft>
            </a:pPr>
            <a:r>
              <a:rPr lang="en-US" altLang="en-US" sz="4800" b="1" dirty="0" smtClean="0">
                <a:solidFill>
                  <a:schemeClr val="bg2">
                    <a:lumMod val="50000"/>
                  </a:schemeClr>
                </a:solidFill>
                <a:latin typeface="Trajan Pro" pitchFamily="18" charset="0"/>
                <a:ea typeface="ＭＳ Ｐゴシック" pitchFamily="34" charset="-128"/>
              </a:rPr>
              <a:t>AREA UPDATES</a:t>
            </a:r>
            <a:endParaRPr lang="en-US" altLang="en-US" sz="4800" b="1" dirty="0">
              <a:solidFill>
                <a:schemeClr val="bg2">
                  <a:lumMod val="50000"/>
                </a:schemeClr>
              </a:solidFill>
              <a:latin typeface="Trajan Pro" pitchFamily="18" charset="0"/>
              <a:ea typeface="ＭＳ Ｐゴシック" pitchFamily="34" charset="-128"/>
            </a:endParaRPr>
          </a:p>
        </p:txBody>
      </p:sp>
      <p:sp>
        <p:nvSpPr>
          <p:cNvPr id="8" name="Line 11"/>
          <p:cNvSpPr>
            <a:spLocks noChangeShapeType="1"/>
          </p:cNvSpPr>
          <p:nvPr/>
        </p:nvSpPr>
        <p:spPr bwMode="auto">
          <a:xfrm flipV="1">
            <a:off x="152400" y="880438"/>
            <a:ext cx="8534400" cy="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cs typeface="Arial" charset="0"/>
            </a:endParaRPr>
          </a:p>
        </p:txBody>
      </p:sp>
      <p:sp>
        <p:nvSpPr>
          <p:cNvPr id="4" name="Footer Placeholder 3"/>
          <p:cNvSpPr>
            <a:spLocks noGrp="1"/>
          </p:cNvSpPr>
          <p:nvPr>
            <p:ph type="ftr" sz="quarter" idx="11"/>
          </p:nvPr>
        </p:nvSpPr>
        <p:spPr/>
        <p:txBody>
          <a:bodyPr/>
          <a:lstStyle/>
          <a:p>
            <a:r>
              <a:rPr lang="en-US" dirty="0" smtClean="0"/>
              <a:t>Athens State University</a:t>
            </a:r>
            <a:endParaRPr lang="en-US" dirty="0"/>
          </a:p>
        </p:txBody>
      </p:sp>
      <p:sp>
        <p:nvSpPr>
          <p:cNvPr id="9" name="Slide Number Placeholder 8"/>
          <p:cNvSpPr>
            <a:spLocks noGrp="1"/>
          </p:cNvSpPr>
          <p:nvPr>
            <p:ph type="sldNum" sz="quarter" idx="12"/>
          </p:nvPr>
        </p:nvSpPr>
        <p:spPr/>
        <p:txBody>
          <a:bodyPr/>
          <a:lstStyle/>
          <a:p>
            <a:fld id="{7A092F3F-A52C-49FD-A502-DE7425334113}" type="slidenum">
              <a:rPr lang="en-US" smtClean="0"/>
              <a:t>27</a:t>
            </a:fld>
            <a:endParaRPr lang="en-US" dirty="0"/>
          </a:p>
        </p:txBody>
      </p:sp>
      <p:sp>
        <p:nvSpPr>
          <p:cNvPr id="2" name="Rectangle 1"/>
          <p:cNvSpPr/>
          <p:nvPr/>
        </p:nvSpPr>
        <p:spPr>
          <a:xfrm>
            <a:off x="400049" y="1219200"/>
            <a:ext cx="8153400" cy="4893647"/>
          </a:xfrm>
          <a:prstGeom prst="rect">
            <a:avLst/>
          </a:prstGeom>
        </p:spPr>
        <p:txBody>
          <a:bodyPr wrap="square">
            <a:spAutoFit/>
          </a:bodyPr>
          <a:lstStyle/>
          <a:p>
            <a:pPr>
              <a:defRPr/>
            </a:pPr>
            <a:r>
              <a:rPr lang="en-US" sz="3200" b="1" dirty="0">
                <a:latin typeface="Trajan Pro"/>
              </a:rPr>
              <a:t>Fall </a:t>
            </a:r>
            <a:r>
              <a:rPr lang="en-US" sz="3200" b="1" dirty="0" smtClean="0">
                <a:latin typeface="Trajan Pro"/>
              </a:rPr>
              <a:t>Recruiting</a:t>
            </a:r>
            <a:endParaRPr lang="en-US" sz="3200" b="1" dirty="0">
              <a:latin typeface="Trajan Pro"/>
            </a:endParaRPr>
          </a:p>
          <a:p>
            <a:pPr marL="742950" lvl="2" indent="-342900">
              <a:buFont typeface="Wingdings" panose="05000000000000000000" pitchFamily="2" charset="2"/>
              <a:buChar char="v"/>
              <a:defRPr/>
            </a:pPr>
            <a:r>
              <a:rPr lang="en-US" sz="2400" dirty="0">
                <a:latin typeface="Trajan Pro"/>
              </a:rPr>
              <a:t>2 new Admissions Advisors hired July 6</a:t>
            </a:r>
          </a:p>
          <a:p>
            <a:pPr lvl="1">
              <a:buFont typeface="Wingdings" panose="05000000000000000000" pitchFamily="2" charset="2"/>
              <a:buChar char="v"/>
              <a:defRPr/>
            </a:pPr>
            <a:r>
              <a:rPr lang="en-US" sz="2400" dirty="0">
                <a:latin typeface="Trajan Pro"/>
              </a:rPr>
              <a:t>45 High School Fairs planned</a:t>
            </a:r>
          </a:p>
          <a:p>
            <a:pPr lvl="1">
              <a:buFont typeface="Wingdings" panose="05000000000000000000" pitchFamily="2" charset="2"/>
              <a:buChar char="v"/>
              <a:defRPr/>
            </a:pPr>
            <a:r>
              <a:rPr lang="en-US" sz="2400" dirty="0">
                <a:latin typeface="Trajan Pro"/>
              </a:rPr>
              <a:t>11 College Fairs </a:t>
            </a:r>
            <a:r>
              <a:rPr lang="en-US" sz="2400" dirty="0" smtClean="0">
                <a:latin typeface="Trajan Pro"/>
              </a:rPr>
              <a:t>planned</a:t>
            </a:r>
            <a:endParaRPr lang="en-US" sz="2400" dirty="0" smtClean="0">
              <a:latin typeface="Trajan Pro"/>
            </a:endParaRPr>
          </a:p>
          <a:p>
            <a:pPr lvl="1">
              <a:buFont typeface="Wingdings" panose="05000000000000000000" pitchFamily="2" charset="2"/>
              <a:buChar char="v"/>
              <a:defRPr/>
            </a:pPr>
            <a:endParaRPr lang="en-US" sz="2400" dirty="0">
              <a:latin typeface="Trajan Pro"/>
            </a:endParaRPr>
          </a:p>
          <a:p>
            <a:pPr>
              <a:defRPr/>
            </a:pPr>
            <a:r>
              <a:rPr lang="en-US" sz="3200" b="1" dirty="0" smtClean="0">
                <a:latin typeface="Trajan Pro"/>
              </a:rPr>
              <a:t>Career Development Center</a:t>
            </a:r>
          </a:p>
          <a:p>
            <a:pPr lvl="1">
              <a:buFont typeface="Wingdings" panose="05000000000000000000" pitchFamily="2" charset="2"/>
              <a:buChar char="v"/>
              <a:defRPr/>
            </a:pPr>
            <a:r>
              <a:rPr lang="en-US" sz="2400" dirty="0" smtClean="0">
                <a:latin typeface="Trajan Pro"/>
              </a:rPr>
              <a:t>5 </a:t>
            </a:r>
            <a:r>
              <a:rPr lang="en-US" sz="2400" dirty="0">
                <a:latin typeface="Trajan Pro"/>
              </a:rPr>
              <a:t>events planned for fall semester </a:t>
            </a:r>
            <a:endParaRPr lang="en-US" sz="2400" dirty="0" smtClean="0">
              <a:latin typeface="Trajan Pro"/>
            </a:endParaRPr>
          </a:p>
          <a:p>
            <a:pPr lvl="1">
              <a:defRPr/>
            </a:pPr>
            <a:r>
              <a:rPr lang="en-US" sz="2400" dirty="0" smtClean="0">
                <a:latin typeface="Trajan Pro"/>
              </a:rPr>
              <a:t>    (</a:t>
            </a:r>
            <a:r>
              <a:rPr lang="en-US" sz="2400" dirty="0">
                <a:latin typeface="Trajan Pro"/>
              </a:rPr>
              <a:t>Resume 101, LinkedIn, Career Chats and Career Fair</a:t>
            </a:r>
            <a:r>
              <a:rPr lang="en-US" sz="2400" dirty="0" smtClean="0">
                <a:latin typeface="Trajan Pro"/>
              </a:rPr>
              <a:t>)</a:t>
            </a:r>
          </a:p>
          <a:p>
            <a:pPr lvl="1">
              <a:defRPr/>
            </a:pPr>
            <a:endParaRPr lang="en-US" sz="2400" dirty="0">
              <a:latin typeface="Trajan Pro"/>
            </a:endParaRPr>
          </a:p>
          <a:p>
            <a:pPr>
              <a:defRPr/>
            </a:pPr>
            <a:r>
              <a:rPr lang="en-US" sz="3200" b="1" dirty="0">
                <a:latin typeface="Trajan Pro"/>
              </a:rPr>
              <a:t>Beasley Field </a:t>
            </a:r>
            <a:r>
              <a:rPr lang="en-US" sz="3200" b="1" dirty="0" smtClean="0">
                <a:latin typeface="Trajan Pro"/>
              </a:rPr>
              <a:t>Festival</a:t>
            </a:r>
            <a:endParaRPr lang="en-US" sz="3200" b="1" dirty="0">
              <a:latin typeface="Trajan Pro"/>
            </a:endParaRPr>
          </a:p>
          <a:p>
            <a:pPr lvl="1">
              <a:buFont typeface="Wingdings" panose="05000000000000000000" pitchFamily="2" charset="2"/>
              <a:buChar char="v"/>
              <a:defRPr/>
            </a:pPr>
            <a:r>
              <a:rPr lang="en-US" sz="2400" dirty="0">
                <a:latin typeface="Trajan Pro"/>
              </a:rPr>
              <a:t>Welcome Back event planned for August 20</a:t>
            </a:r>
          </a:p>
          <a:p>
            <a:pPr lvl="1">
              <a:buFont typeface="Wingdings" panose="05000000000000000000" pitchFamily="2" charset="2"/>
              <a:buChar char="v"/>
              <a:defRPr/>
            </a:pPr>
            <a:r>
              <a:rPr lang="en-US" sz="2400" dirty="0">
                <a:latin typeface="Trajan Pro"/>
              </a:rPr>
              <a:t>Live music, food and fun!</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445" y="3246923"/>
            <a:ext cx="3498980" cy="685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335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1752600"/>
            <a:ext cx="8839200" cy="2585323"/>
          </a:xfrm>
          <a:prstGeom prst="rect">
            <a:avLst/>
          </a:prstGeom>
          <a:noFill/>
        </p:spPr>
        <p:txBody>
          <a:bodyPr wrap="square" rtlCol="0">
            <a:spAutoFit/>
          </a:bodyPr>
          <a:lstStyle/>
          <a:p>
            <a:pPr algn="ctr"/>
            <a:r>
              <a:rPr lang="en-US" sz="6000" b="1" dirty="0" smtClean="0">
                <a:solidFill>
                  <a:schemeClr val="bg2">
                    <a:lumMod val="50000"/>
                  </a:schemeClr>
                </a:solidFill>
                <a:latin typeface="Trajan Pro" pitchFamily="18" charset="0"/>
                <a:ea typeface="ＭＳ Ｐゴシック" pitchFamily="34" charset="-128"/>
                <a:cs typeface="+mj-cs"/>
              </a:rPr>
              <a:t>MS. BELINDA KRIGEL</a:t>
            </a:r>
          </a:p>
          <a:p>
            <a:pPr algn="ctr"/>
            <a:endParaRPr lang="en-US" sz="6600" b="1" dirty="0" smtClean="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Chief Information Officer</a:t>
            </a:r>
            <a:endParaRPr lang="en-US" sz="3600" b="1" dirty="0">
              <a:solidFill>
                <a:schemeClr val="bg2">
                  <a:lumMod val="50000"/>
                </a:schemeClr>
              </a:solidFill>
              <a:latin typeface="Trajan Pro" pitchFamily="18" charset="0"/>
              <a:ea typeface="ＭＳ Ｐゴシック" pitchFamily="34" charset="-128"/>
              <a:cs typeface="+mj-cs"/>
            </a:endParaRP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28</a:t>
            </a:fld>
            <a:endParaRPr lang="en-US" dirty="0"/>
          </a:p>
        </p:txBody>
      </p:sp>
    </p:spTree>
    <p:extLst>
      <p:ext uri="{BB962C8B-B14F-4D97-AF65-F5344CB8AC3E}">
        <p14:creationId xmlns:p14="http://schemas.microsoft.com/office/powerpoint/2010/main" val="4262012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78075" y="874931"/>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2400" y="124540"/>
            <a:ext cx="8610599" cy="584775"/>
          </a:xfrm>
          <a:prstGeom prst="rect">
            <a:avLst/>
          </a:prstGeom>
        </p:spPr>
        <p:txBody>
          <a:bodyPr wrap="square">
            <a:spAutoFit/>
          </a:bodyPr>
          <a:lstStyle/>
          <a:p>
            <a:pPr algn="ctr"/>
            <a:r>
              <a:rPr lang="en-US" sz="3200" b="1" dirty="0" smtClean="0">
                <a:solidFill>
                  <a:schemeClr val="bg2">
                    <a:lumMod val="50000"/>
                  </a:schemeClr>
                </a:solidFill>
                <a:latin typeface="Trajan Pro" pitchFamily="18" charset="0"/>
                <a:ea typeface="ＭＳ Ｐゴシック" pitchFamily="34" charset="-128"/>
                <a:cs typeface="+mj-cs"/>
              </a:rPr>
              <a:t>INFORMATION TECHNOLOGY SERVICES</a:t>
            </a:r>
            <a:endParaRPr lang="en-US" sz="3200" b="1" dirty="0">
              <a:solidFill>
                <a:schemeClr val="bg2">
                  <a:lumMod val="50000"/>
                </a:schemeClr>
              </a:solidFill>
              <a:latin typeface="Trajan Pro" pitchFamily="18" charset="0"/>
              <a:ea typeface="ＭＳ Ｐゴシック" pitchFamily="34" charset="-128"/>
              <a:cs typeface="+mj-cs"/>
            </a:endParaRPr>
          </a:p>
        </p:txBody>
      </p:sp>
      <p:sp>
        <p:nvSpPr>
          <p:cNvPr id="7" name="Footer Placeholder 6"/>
          <p:cNvSpPr>
            <a:spLocks noGrp="1"/>
          </p:cNvSpPr>
          <p:nvPr>
            <p:ph type="ftr" sz="quarter" idx="11"/>
          </p:nvPr>
        </p:nvSpPr>
        <p:spPr/>
        <p:txBody>
          <a:bodyPr/>
          <a:lstStyle/>
          <a:p>
            <a:r>
              <a:rPr lang="en-US" dirty="0" smtClean="0"/>
              <a:t>Athens State University</a:t>
            </a:r>
            <a:endParaRPr lang="en-US" dirty="0"/>
          </a:p>
        </p:txBody>
      </p:sp>
      <p:sp>
        <p:nvSpPr>
          <p:cNvPr id="8" name="Slide Number Placeholder 7"/>
          <p:cNvSpPr>
            <a:spLocks noGrp="1"/>
          </p:cNvSpPr>
          <p:nvPr>
            <p:ph type="sldNum" sz="quarter" idx="12"/>
          </p:nvPr>
        </p:nvSpPr>
        <p:spPr/>
        <p:txBody>
          <a:bodyPr/>
          <a:lstStyle/>
          <a:p>
            <a:fld id="{7A092F3F-A52C-49FD-A502-DE7425334113}" type="slidenum">
              <a:rPr lang="en-US" smtClean="0"/>
              <a:t>29</a:t>
            </a:fld>
            <a:endParaRPr lang="en-US" dirty="0"/>
          </a:p>
        </p:txBody>
      </p:sp>
      <p:sp>
        <p:nvSpPr>
          <p:cNvPr id="9" name="Text Placeholder 5"/>
          <p:cNvSpPr txBox="1">
            <a:spLocks/>
          </p:cNvSpPr>
          <p:nvPr/>
        </p:nvSpPr>
        <p:spPr>
          <a:xfrm>
            <a:off x="3733800" y="1371598"/>
            <a:ext cx="4792875" cy="4691063"/>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ClrTx/>
              <a:buNone/>
              <a:defRPr/>
            </a:pPr>
            <a:r>
              <a:rPr lang="en-US" sz="2400" b="1" dirty="0" smtClean="0">
                <a:latin typeface="Trajan Pro"/>
              </a:rPr>
              <a:t>Summer 2015 Projects</a:t>
            </a:r>
            <a:br>
              <a:rPr lang="en-US" sz="2400" b="1" dirty="0" smtClean="0">
                <a:latin typeface="Trajan Pro"/>
              </a:rPr>
            </a:br>
            <a:r>
              <a:rPr lang="en-US" sz="2400" dirty="0" smtClean="0">
                <a:latin typeface="Trajan Pro"/>
              </a:rPr>
              <a:t/>
            </a:r>
            <a:br>
              <a:rPr lang="en-US" sz="2400" dirty="0" smtClean="0">
                <a:latin typeface="Trajan Pro"/>
              </a:rPr>
            </a:br>
            <a:r>
              <a:rPr lang="en-US" sz="2400" b="1" dirty="0" smtClean="0">
                <a:latin typeface="Trajan Pro"/>
              </a:rPr>
              <a:t>Data Room Upgrade </a:t>
            </a:r>
            <a:br>
              <a:rPr lang="en-US" sz="2400" b="1" dirty="0" smtClean="0">
                <a:latin typeface="Trajan Pro"/>
              </a:rPr>
            </a:br>
            <a:r>
              <a:rPr lang="en-US" sz="2400" dirty="0" smtClean="0">
                <a:latin typeface="Trajan Pro"/>
              </a:rPr>
              <a:t>   CISCO Blade Center</a:t>
            </a:r>
            <a:br>
              <a:rPr lang="en-US" sz="2400" dirty="0" smtClean="0">
                <a:latin typeface="Trajan Pro"/>
              </a:rPr>
            </a:br>
            <a:r>
              <a:rPr lang="en-US" sz="2400" dirty="0" smtClean="0">
                <a:latin typeface="Trajan Pro"/>
              </a:rPr>
              <a:t>   EMC storage </a:t>
            </a:r>
            <a:br>
              <a:rPr lang="en-US" sz="2400" dirty="0" smtClean="0">
                <a:latin typeface="Trajan Pro"/>
              </a:rPr>
            </a:br>
            <a:r>
              <a:rPr lang="en-US" sz="2400" dirty="0" smtClean="0">
                <a:latin typeface="Trajan Pro"/>
              </a:rPr>
              <a:t>	 </a:t>
            </a:r>
            <a:br>
              <a:rPr lang="en-US" sz="2400" dirty="0" smtClean="0">
                <a:latin typeface="Trajan Pro"/>
              </a:rPr>
            </a:br>
            <a:r>
              <a:rPr lang="en-US" sz="2400" b="1" dirty="0" smtClean="0">
                <a:latin typeface="Trajan Pro"/>
              </a:rPr>
              <a:t>Banner system platform transition</a:t>
            </a:r>
            <a:br>
              <a:rPr lang="en-US" sz="2400" b="1" dirty="0" smtClean="0">
                <a:latin typeface="Trajan Pro"/>
              </a:rPr>
            </a:br>
            <a:r>
              <a:rPr lang="en-US" sz="2400" b="1" dirty="0" smtClean="0">
                <a:latin typeface="Trajan Pro"/>
              </a:rPr>
              <a:t/>
            </a:r>
            <a:br>
              <a:rPr lang="en-US" sz="2400" b="1" dirty="0" smtClean="0">
                <a:latin typeface="Trajan Pro"/>
              </a:rPr>
            </a:br>
            <a:r>
              <a:rPr lang="en-US" sz="2400" b="1" dirty="0" smtClean="0">
                <a:latin typeface="Trajan Pro"/>
              </a:rPr>
              <a:t>Wireless network upgrade</a:t>
            </a:r>
            <a:r>
              <a:rPr lang="en-US" sz="2400" dirty="0" smtClean="0">
                <a:latin typeface="Trajan Pro"/>
              </a:rPr>
              <a:t/>
            </a:r>
            <a:br>
              <a:rPr lang="en-US" sz="2400" dirty="0" smtClean="0">
                <a:latin typeface="Trajan Pro"/>
              </a:rPr>
            </a:br>
            <a:r>
              <a:rPr lang="en-US" sz="2400" dirty="0" smtClean="0">
                <a:latin typeface="Trajan Pro"/>
              </a:rPr>
              <a:t/>
            </a:r>
            <a:br>
              <a:rPr lang="en-US" sz="2400" dirty="0" smtClean="0">
                <a:latin typeface="Trajan Pro"/>
              </a:rPr>
            </a:br>
            <a:endParaRPr lang="en-US" sz="2400" dirty="0" smtClean="0">
              <a:latin typeface="Trajan Pro"/>
            </a:endParaRPr>
          </a:p>
          <a:p>
            <a:pPr>
              <a:buFont typeface="Arial" pitchFamily="34" charset="0"/>
              <a:buNone/>
              <a:defRPr/>
            </a:pPr>
            <a:endParaRPr lang="en-US" dirty="0"/>
          </a:p>
        </p:txBody>
      </p:sp>
      <p:pic>
        <p:nvPicPr>
          <p:cNvPr id="10" name="Content Placeholder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14400" y="1295400"/>
            <a:ext cx="2246313" cy="3994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83165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914400" y="0"/>
            <a:ext cx="7378367" cy="769441"/>
          </a:xfrm>
          <a:prstGeom prst="rect">
            <a:avLst/>
          </a:prstGeom>
        </p:spPr>
        <p:txBody>
          <a:bodyPr wrap="none">
            <a:spAutoFit/>
          </a:bodyPr>
          <a:lstStyle/>
          <a:p>
            <a:pPr algn="ctr"/>
            <a:r>
              <a:rPr lang="en-US" sz="4400" b="1" dirty="0">
                <a:solidFill>
                  <a:schemeClr val="bg2">
                    <a:lumMod val="50000"/>
                  </a:schemeClr>
                </a:solidFill>
                <a:latin typeface="Trajan Pro" pitchFamily="18" charset="0"/>
                <a:ea typeface="ＭＳ Ｐゴシック" pitchFamily="34" charset="-128"/>
                <a:cs typeface="+mj-cs"/>
              </a:rPr>
              <a:t>ACCREDITATION UPDATE</a:t>
            </a: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3</a:t>
            </a:fld>
            <a:endParaRPr lang="en-US" dirty="0"/>
          </a:p>
        </p:txBody>
      </p:sp>
      <p:sp>
        <p:nvSpPr>
          <p:cNvPr id="8" name="Rectangle 7"/>
          <p:cNvSpPr/>
          <p:nvPr/>
        </p:nvSpPr>
        <p:spPr>
          <a:xfrm>
            <a:off x="381000" y="1143000"/>
            <a:ext cx="8610600" cy="830997"/>
          </a:xfrm>
          <a:prstGeom prst="rect">
            <a:avLst/>
          </a:prstGeom>
        </p:spPr>
        <p:txBody>
          <a:bodyPr wrap="square">
            <a:spAutoFit/>
          </a:bodyPr>
          <a:lstStyle/>
          <a:p>
            <a:pPr marL="742950" marR="0" lvl="1" indent="-285750">
              <a:spcBef>
                <a:spcPts val="0"/>
              </a:spcBef>
              <a:spcAft>
                <a:spcPts val="0"/>
              </a:spcAft>
              <a:buFont typeface="Wingdings"/>
              <a:buChar char=""/>
            </a:pPr>
            <a:endParaRPr lang="en-US" sz="1600" dirty="0">
              <a:latin typeface="Trajan Pro"/>
              <a:ea typeface="Calibri"/>
              <a:cs typeface="Times New Roman"/>
            </a:endParaRPr>
          </a:p>
          <a:p>
            <a:pPr marL="742950" marR="0" lvl="1" indent="-285750">
              <a:spcBef>
                <a:spcPts val="0"/>
              </a:spcBef>
              <a:spcAft>
                <a:spcPts val="0"/>
              </a:spcAft>
              <a:buFont typeface="Wingdings"/>
              <a:buChar char=""/>
            </a:pPr>
            <a:endParaRPr lang="en-US" sz="1600" dirty="0" smtClean="0">
              <a:latin typeface="Trajan Pro"/>
              <a:ea typeface="Calibri"/>
              <a:cs typeface="Times New Roman"/>
            </a:endParaRPr>
          </a:p>
          <a:p>
            <a:pPr marL="742950" marR="0" lvl="1" indent="-285750">
              <a:spcBef>
                <a:spcPts val="0"/>
              </a:spcBef>
              <a:spcAft>
                <a:spcPts val="0"/>
              </a:spcAft>
              <a:buFont typeface="Wingdings"/>
              <a:buChar char=""/>
            </a:pPr>
            <a:endParaRPr lang="en-US" sz="1600" dirty="0">
              <a:latin typeface="Trajan Pro"/>
              <a:ea typeface="Calibri"/>
              <a:cs typeface="Times New Roman"/>
            </a:endParaRPr>
          </a:p>
        </p:txBody>
      </p:sp>
      <p:sp>
        <p:nvSpPr>
          <p:cNvPr id="2" name="Rectangle 1"/>
          <p:cNvSpPr/>
          <p:nvPr/>
        </p:nvSpPr>
        <p:spPr>
          <a:xfrm>
            <a:off x="228600" y="1404610"/>
            <a:ext cx="8610599" cy="2092881"/>
          </a:xfrm>
          <a:prstGeom prst="rect">
            <a:avLst/>
          </a:prstGeom>
        </p:spPr>
        <p:txBody>
          <a:bodyPr wrap="square">
            <a:spAutoFit/>
          </a:bodyPr>
          <a:lstStyle/>
          <a:p>
            <a:pPr algn="ctr"/>
            <a:r>
              <a:rPr lang="en-US" sz="4800" b="1" dirty="0" smtClean="0">
                <a:latin typeface="Trajan Pro"/>
              </a:rPr>
              <a:t>College </a:t>
            </a:r>
            <a:r>
              <a:rPr lang="en-US" sz="4800" b="1" dirty="0">
                <a:latin typeface="Trajan Pro"/>
              </a:rPr>
              <a:t>of </a:t>
            </a:r>
            <a:r>
              <a:rPr lang="en-US" sz="4800" b="1" dirty="0" smtClean="0">
                <a:latin typeface="Trajan Pro"/>
              </a:rPr>
              <a:t>Business</a:t>
            </a:r>
          </a:p>
          <a:p>
            <a:endParaRPr lang="en-US" dirty="0">
              <a:latin typeface="Trajan Pro"/>
            </a:endParaRPr>
          </a:p>
          <a:p>
            <a:pPr lvl="0" algn="ctr"/>
            <a:r>
              <a:rPr lang="en-US" sz="3200" dirty="0">
                <a:latin typeface="Trajan Pro"/>
              </a:rPr>
              <a:t>ACBSP </a:t>
            </a:r>
            <a:r>
              <a:rPr lang="en-US" sz="3200" dirty="0" smtClean="0">
                <a:latin typeface="Trajan Pro"/>
              </a:rPr>
              <a:t>self-study </a:t>
            </a:r>
            <a:r>
              <a:rPr lang="en-US" sz="3200" dirty="0">
                <a:latin typeface="Trajan Pro"/>
              </a:rPr>
              <a:t>will be conducted in 2015 </a:t>
            </a:r>
            <a:endParaRPr lang="en-US" sz="3200" dirty="0" smtClean="0">
              <a:latin typeface="Trajan Pro"/>
            </a:endParaRPr>
          </a:p>
          <a:p>
            <a:pPr lvl="0" algn="ctr"/>
            <a:r>
              <a:rPr lang="en-US" sz="3200" dirty="0" smtClean="0">
                <a:latin typeface="Trajan Pro"/>
              </a:rPr>
              <a:t>with </a:t>
            </a:r>
            <a:r>
              <a:rPr lang="en-US" sz="3200" dirty="0">
                <a:latin typeface="Trajan Pro"/>
              </a:rPr>
              <a:t>site visit to occur in 2016</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114800"/>
            <a:ext cx="414337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82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30</a:t>
            </a:fld>
            <a:endParaRPr lang="en-US" dirty="0"/>
          </a:p>
        </p:txBody>
      </p:sp>
      <p:sp>
        <p:nvSpPr>
          <p:cNvPr id="4" name="Rectangle 3"/>
          <p:cNvSpPr/>
          <p:nvPr/>
        </p:nvSpPr>
        <p:spPr>
          <a:xfrm>
            <a:off x="1256831" y="76200"/>
            <a:ext cx="6630341"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cs typeface="+mj-cs"/>
              </a:rPr>
              <a:t>WIRELESS FOOTPRINT</a:t>
            </a:r>
            <a:endParaRPr lang="en-US" sz="44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678075" y="874931"/>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01" y="990600"/>
            <a:ext cx="8056198"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461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1752600"/>
            <a:ext cx="8839200" cy="3139321"/>
          </a:xfrm>
          <a:prstGeom prst="rect">
            <a:avLst/>
          </a:prstGeom>
          <a:noFill/>
        </p:spPr>
        <p:txBody>
          <a:bodyPr wrap="square" rtlCol="0">
            <a:spAutoFit/>
          </a:bodyPr>
          <a:lstStyle/>
          <a:p>
            <a:pPr algn="ctr"/>
            <a:r>
              <a:rPr lang="en-US" sz="6000" b="1" dirty="0" smtClean="0">
                <a:solidFill>
                  <a:schemeClr val="bg2">
                    <a:lumMod val="50000"/>
                  </a:schemeClr>
                </a:solidFill>
                <a:latin typeface="Trajan Pro" pitchFamily="18" charset="0"/>
                <a:ea typeface="ＭＳ Ｐゴシック" pitchFamily="34" charset="-128"/>
                <a:cs typeface="+mj-cs"/>
              </a:rPr>
              <a:t>DR. ROBERT WHITE</a:t>
            </a:r>
          </a:p>
          <a:p>
            <a:pPr algn="ctr"/>
            <a:endParaRPr lang="en-US" sz="6600" b="1" dirty="0" smtClean="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Presiding Officer</a:t>
            </a:r>
          </a:p>
          <a:p>
            <a:pPr algn="ctr"/>
            <a:r>
              <a:rPr lang="en-US" sz="3600" b="1" dirty="0" smtClean="0">
                <a:solidFill>
                  <a:schemeClr val="bg2">
                    <a:lumMod val="50000"/>
                  </a:schemeClr>
                </a:solidFill>
                <a:latin typeface="Trajan Pro" pitchFamily="18" charset="0"/>
                <a:ea typeface="ＭＳ Ｐゴシック" pitchFamily="34" charset="-128"/>
                <a:cs typeface="+mj-cs"/>
              </a:rPr>
              <a:t>Faculty Senate</a:t>
            </a:r>
            <a:endParaRPr lang="en-US" sz="3600" b="1" dirty="0">
              <a:solidFill>
                <a:schemeClr val="bg2">
                  <a:lumMod val="50000"/>
                </a:schemeClr>
              </a:solidFill>
              <a:latin typeface="Trajan Pro" pitchFamily="18" charset="0"/>
              <a:ea typeface="ＭＳ Ｐゴシック" pitchFamily="34" charset="-128"/>
              <a:cs typeface="+mj-cs"/>
            </a:endParaRP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31</a:t>
            </a:fld>
            <a:endParaRPr lang="en-US" dirty="0"/>
          </a:p>
        </p:txBody>
      </p:sp>
    </p:spTree>
    <p:extLst>
      <p:ext uri="{BB962C8B-B14F-4D97-AF65-F5344CB8AC3E}">
        <p14:creationId xmlns:p14="http://schemas.microsoft.com/office/powerpoint/2010/main" val="2198571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1752600"/>
            <a:ext cx="8839200" cy="3139321"/>
          </a:xfrm>
          <a:prstGeom prst="rect">
            <a:avLst/>
          </a:prstGeom>
          <a:noFill/>
        </p:spPr>
        <p:txBody>
          <a:bodyPr wrap="square" rtlCol="0">
            <a:spAutoFit/>
          </a:bodyPr>
          <a:lstStyle/>
          <a:p>
            <a:pPr algn="ctr"/>
            <a:r>
              <a:rPr lang="en-US" sz="6000" b="1" dirty="0" smtClean="0">
                <a:solidFill>
                  <a:schemeClr val="bg2">
                    <a:lumMod val="50000"/>
                  </a:schemeClr>
                </a:solidFill>
                <a:latin typeface="Trajan Pro" pitchFamily="18" charset="0"/>
                <a:ea typeface="ＭＳ Ｐゴシック" pitchFamily="34" charset="-128"/>
                <a:cs typeface="+mj-cs"/>
              </a:rPr>
              <a:t>MR. DAMON LARES</a:t>
            </a:r>
          </a:p>
          <a:p>
            <a:pPr algn="ctr"/>
            <a:endParaRPr lang="en-US" sz="6600" b="1" dirty="0" smtClean="0">
              <a:solidFill>
                <a:schemeClr val="bg2">
                  <a:lumMod val="50000"/>
                </a:schemeClr>
              </a:solidFill>
              <a:latin typeface="Trajan Pro" pitchFamily="18" charset="0"/>
              <a:ea typeface="ＭＳ Ｐゴシック" pitchFamily="34" charset="-128"/>
              <a:cs typeface="+mj-cs"/>
            </a:endParaRPr>
          </a:p>
          <a:p>
            <a:pPr algn="ctr"/>
            <a:r>
              <a:rPr lang="en-US" sz="3600" b="1" dirty="0" smtClean="0">
                <a:solidFill>
                  <a:schemeClr val="bg2">
                    <a:lumMod val="50000"/>
                  </a:schemeClr>
                </a:solidFill>
                <a:latin typeface="Trajan Pro" pitchFamily="18" charset="0"/>
                <a:ea typeface="ＭＳ Ｐゴシック" pitchFamily="34" charset="-128"/>
                <a:cs typeface="+mj-cs"/>
              </a:rPr>
              <a:t>Presiding Officer</a:t>
            </a:r>
          </a:p>
          <a:p>
            <a:pPr algn="ctr"/>
            <a:r>
              <a:rPr lang="en-US" sz="3600" b="1" dirty="0" smtClean="0">
                <a:solidFill>
                  <a:schemeClr val="bg2">
                    <a:lumMod val="50000"/>
                  </a:schemeClr>
                </a:solidFill>
                <a:latin typeface="Trajan Pro" pitchFamily="18" charset="0"/>
                <a:ea typeface="ＭＳ Ｐゴシック" pitchFamily="34" charset="-128"/>
                <a:cs typeface="+mj-cs"/>
              </a:rPr>
              <a:t>Staff Senate</a:t>
            </a:r>
            <a:endParaRPr lang="en-US" sz="3600" b="1" dirty="0">
              <a:solidFill>
                <a:schemeClr val="bg2">
                  <a:lumMod val="50000"/>
                </a:schemeClr>
              </a:solidFill>
              <a:latin typeface="Trajan Pro" pitchFamily="18" charset="0"/>
              <a:ea typeface="ＭＳ Ｐゴシック" pitchFamily="34" charset="-128"/>
              <a:cs typeface="+mj-cs"/>
            </a:endParaRPr>
          </a:p>
        </p:txBody>
      </p:sp>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32</a:t>
            </a:fld>
            <a:endParaRPr lang="en-US" dirty="0"/>
          </a:p>
        </p:txBody>
      </p:sp>
    </p:spTree>
    <p:extLst>
      <p:ext uri="{BB962C8B-B14F-4D97-AF65-F5344CB8AC3E}">
        <p14:creationId xmlns:p14="http://schemas.microsoft.com/office/powerpoint/2010/main" val="397538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799" y="762000"/>
            <a:ext cx="8534401" cy="523220"/>
          </a:xfrm>
          <a:prstGeom prst="rect">
            <a:avLst/>
          </a:prstGeom>
        </p:spPr>
        <p:txBody>
          <a:bodyPr wrap="square">
            <a:spAutoFit/>
          </a:bodyPr>
          <a:lstStyle/>
          <a:p>
            <a:pPr>
              <a:buClr>
                <a:schemeClr val="bg2">
                  <a:lumMod val="50000"/>
                </a:schemeClr>
              </a:buClr>
            </a:pPr>
            <a:endParaRPr lang="en-US" sz="2800" dirty="0">
              <a:solidFill>
                <a:schemeClr val="bg2">
                  <a:lumMod val="50000"/>
                </a:schemeClr>
              </a:solidFill>
            </a:endParaRPr>
          </a:p>
        </p:txBody>
      </p:sp>
      <p:sp>
        <p:nvSpPr>
          <p:cNvPr id="4" name="Rectangle 3"/>
          <p:cNvSpPr/>
          <p:nvPr/>
        </p:nvSpPr>
        <p:spPr>
          <a:xfrm>
            <a:off x="428596" y="152400"/>
            <a:ext cx="8286820" cy="707886"/>
          </a:xfrm>
          <a:prstGeom prst="rect">
            <a:avLst/>
          </a:prstGeom>
        </p:spPr>
        <p:txBody>
          <a:bodyPr wrap="none">
            <a:spAutoFit/>
          </a:bodyPr>
          <a:lstStyle/>
          <a:p>
            <a:pPr algn="ctr"/>
            <a:r>
              <a:rPr lang="en-US" sz="4000" b="1" dirty="0" smtClean="0">
                <a:solidFill>
                  <a:schemeClr val="bg2">
                    <a:lumMod val="50000"/>
                  </a:schemeClr>
                </a:solidFill>
                <a:latin typeface="Trajan Pro" pitchFamily="18" charset="0"/>
                <a:ea typeface="ＭＳ Ｐゴシック" pitchFamily="34" charset="-128"/>
                <a:cs typeface="+mj-cs"/>
              </a:rPr>
              <a:t>PROFESSIONAL DEVELOPMENT</a:t>
            </a:r>
            <a:endParaRPr lang="en-US" sz="4000" b="1" dirty="0">
              <a:solidFill>
                <a:schemeClr val="bg2">
                  <a:lumMod val="50000"/>
                </a:schemeClr>
              </a:solidFill>
              <a:latin typeface="Trajan Pro" pitchFamily="18" charset="0"/>
              <a:ea typeface="ＭＳ Ｐゴシック" pitchFamily="34" charset="-128"/>
              <a:cs typeface="+mj-cs"/>
            </a:endParaRPr>
          </a:p>
        </p:txBody>
      </p:sp>
      <p:cxnSp>
        <p:nvCxnSpPr>
          <p:cNvPr id="8" name="Straight Connector 7"/>
          <p:cNvCxnSpPr/>
          <p:nvPr/>
        </p:nvCxnSpPr>
        <p:spPr>
          <a:xfrm>
            <a:off x="609598" y="93977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p>
            <a:fld id="{7A092F3F-A52C-49FD-A502-DE7425334113}" type="slidenum">
              <a:rPr lang="en-US" smtClean="0"/>
              <a:t>33</a:t>
            </a:fld>
            <a:endParaRPr lang="en-US" dirty="0"/>
          </a:p>
        </p:txBody>
      </p:sp>
      <p:sp>
        <p:nvSpPr>
          <p:cNvPr id="2" name="Rectangle 1"/>
          <p:cNvSpPr/>
          <p:nvPr/>
        </p:nvSpPr>
        <p:spPr>
          <a:xfrm>
            <a:off x="-152400" y="4196209"/>
            <a:ext cx="6019800" cy="1175706"/>
          </a:xfrm>
          <a:prstGeom prst="rect">
            <a:avLst/>
          </a:prstGeom>
        </p:spPr>
        <p:txBody>
          <a:bodyPr wrap="square">
            <a:spAutoFit/>
          </a:bodyPr>
          <a:lstStyle/>
          <a:p>
            <a:pPr lvl="0" algn="ctr">
              <a:spcBef>
                <a:spcPct val="20000"/>
              </a:spcBef>
            </a:pPr>
            <a:r>
              <a:rPr lang="en-US" sz="3200" dirty="0" smtClean="0">
                <a:latin typeface="Trajan Pro"/>
              </a:rPr>
              <a:t>Topic</a:t>
            </a:r>
            <a:r>
              <a:rPr lang="en-US" sz="3200" dirty="0">
                <a:latin typeface="Trajan Pro"/>
              </a:rPr>
              <a:t>: Effective Goal-setting </a:t>
            </a:r>
            <a:endParaRPr lang="en-US" sz="3200" dirty="0" smtClean="0">
              <a:latin typeface="Trajan Pro"/>
            </a:endParaRPr>
          </a:p>
          <a:p>
            <a:pPr lvl="0" algn="ctr">
              <a:spcBef>
                <a:spcPct val="20000"/>
              </a:spcBef>
            </a:pPr>
            <a:r>
              <a:rPr lang="en-US" sz="3200" dirty="0" smtClean="0">
                <a:latin typeface="Trajan Pro"/>
              </a:rPr>
              <a:t>and </a:t>
            </a:r>
            <a:r>
              <a:rPr lang="en-US" sz="3200" dirty="0">
                <a:latin typeface="Trajan Pro"/>
              </a:rPr>
              <a:t>Planning Skills</a:t>
            </a:r>
          </a:p>
        </p:txBody>
      </p:sp>
      <p:pic>
        <p:nvPicPr>
          <p:cNvPr id="9" name="Picture 8" descr="IMG_0773.JPG"/>
          <p:cNvPicPr>
            <a:picLocks noChangeAspect="1"/>
          </p:cNvPicPr>
          <p:nvPr/>
        </p:nvPicPr>
        <p:blipFill>
          <a:blip r:embed="rId3"/>
          <a:stretch>
            <a:fillRect/>
          </a:stretch>
        </p:blipFill>
        <p:spPr>
          <a:xfrm>
            <a:off x="1211580" y="1111187"/>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IMG_0775.JPG"/>
          <p:cNvPicPr>
            <a:picLocks noChangeAspect="1"/>
          </p:cNvPicPr>
          <p:nvPr/>
        </p:nvPicPr>
        <p:blipFill>
          <a:blip r:embed="rId4"/>
          <a:stretch>
            <a:fillRect/>
          </a:stretch>
        </p:blipFill>
        <p:spPr>
          <a:xfrm>
            <a:off x="5520466" y="327660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4258235" y="1398520"/>
            <a:ext cx="4572000" cy="1175706"/>
          </a:xfrm>
          <a:prstGeom prst="rect">
            <a:avLst/>
          </a:prstGeom>
        </p:spPr>
        <p:txBody>
          <a:bodyPr>
            <a:spAutoFit/>
          </a:bodyPr>
          <a:lstStyle/>
          <a:p>
            <a:pPr lvl="0" algn="ctr">
              <a:spcBef>
                <a:spcPct val="20000"/>
              </a:spcBef>
            </a:pPr>
            <a:r>
              <a:rPr lang="en-US" sz="3200" dirty="0" smtClean="0">
                <a:latin typeface="Trajan Pro"/>
              </a:rPr>
              <a:t>June </a:t>
            </a:r>
            <a:r>
              <a:rPr lang="en-US" sz="3200" dirty="0">
                <a:latin typeface="Trajan Pro"/>
              </a:rPr>
              <a:t>16, 2015</a:t>
            </a:r>
          </a:p>
          <a:p>
            <a:pPr lvl="0" algn="ctr">
              <a:spcBef>
                <a:spcPct val="20000"/>
              </a:spcBef>
            </a:pPr>
            <a:r>
              <a:rPr lang="en-US" sz="3200" dirty="0">
                <a:latin typeface="Trajan Pro"/>
              </a:rPr>
              <a:t>Speaker: Dan DeSalvo</a:t>
            </a:r>
          </a:p>
        </p:txBody>
      </p:sp>
    </p:spTree>
    <p:extLst>
      <p:ext uri="{BB962C8B-B14F-4D97-AF65-F5344CB8AC3E}">
        <p14:creationId xmlns:p14="http://schemas.microsoft.com/office/powerpoint/2010/main" val="347909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799" y="762000"/>
            <a:ext cx="8534401" cy="523220"/>
          </a:xfrm>
          <a:prstGeom prst="rect">
            <a:avLst/>
          </a:prstGeom>
        </p:spPr>
        <p:txBody>
          <a:bodyPr wrap="square">
            <a:spAutoFit/>
          </a:bodyPr>
          <a:lstStyle/>
          <a:p>
            <a:pPr>
              <a:buClr>
                <a:schemeClr val="bg2">
                  <a:lumMod val="50000"/>
                </a:schemeClr>
              </a:buClr>
            </a:pPr>
            <a:endParaRPr lang="en-US" sz="2800" dirty="0">
              <a:solidFill>
                <a:schemeClr val="bg2">
                  <a:lumMod val="50000"/>
                </a:schemeClr>
              </a:solidFill>
            </a:endParaRPr>
          </a:p>
        </p:txBody>
      </p:sp>
      <p:sp>
        <p:nvSpPr>
          <p:cNvPr id="9" name="Rectangle 8"/>
          <p:cNvSpPr/>
          <p:nvPr/>
        </p:nvSpPr>
        <p:spPr>
          <a:xfrm>
            <a:off x="925072" y="45423"/>
            <a:ext cx="7293856" cy="769441"/>
          </a:xfrm>
          <a:prstGeom prst="rect">
            <a:avLst/>
          </a:prstGeom>
        </p:spPr>
        <p:txBody>
          <a:bodyPr wrap="none" anchor="ctr">
            <a:spAutoFit/>
          </a:bodyPr>
          <a:lstStyle/>
          <a:p>
            <a:r>
              <a:rPr lang="en-US" sz="4400" b="1" dirty="0" smtClean="0">
                <a:solidFill>
                  <a:schemeClr val="bg2">
                    <a:lumMod val="50000"/>
                  </a:schemeClr>
                </a:solidFill>
                <a:latin typeface="Trajan Pro" pitchFamily="18" charset="0"/>
                <a:ea typeface="ＭＳ Ｐゴシック" pitchFamily="34" charset="-128"/>
              </a:rPr>
              <a:t>COMMUNITY OUTREACH</a:t>
            </a:r>
            <a:endParaRPr lang="en-US" sz="4400" b="1" dirty="0">
              <a:solidFill>
                <a:schemeClr val="bg2">
                  <a:lumMod val="50000"/>
                </a:schemeClr>
              </a:solidFill>
              <a:latin typeface="Trajan Pro" pitchFamily="18" charset="0"/>
              <a:ea typeface="ＭＳ Ｐゴシック" pitchFamily="34" charset="-128"/>
            </a:endParaRPr>
          </a:p>
        </p:txBody>
      </p:sp>
      <p:cxnSp>
        <p:nvCxnSpPr>
          <p:cNvPr id="10" name="Straight Connector 9"/>
          <p:cNvCxnSpPr/>
          <p:nvPr/>
        </p:nvCxnSpPr>
        <p:spPr>
          <a:xfrm>
            <a:off x="657225" y="78852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dirty="0" smtClean="0"/>
              <a:t>Athens State University</a:t>
            </a:r>
            <a:endParaRPr lang="en-US" dirty="0"/>
          </a:p>
        </p:txBody>
      </p:sp>
      <p:sp>
        <p:nvSpPr>
          <p:cNvPr id="5" name="Slide Number Placeholder 4"/>
          <p:cNvSpPr>
            <a:spLocks noGrp="1"/>
          </p:cNvSpPr>
          <p:nvPr>
            <p:ph type="sldNum" sz="quarter" idx="12"/>
          </p:nvPr>
        </p:nvSpPr>
        <p:spPr/>
        <p:txBody>
          <a:bodyPr/>
          <a:lstStyle/>
          <a:p>
            <a:fld id="{7A092F3F-A52C-49FD-A502-DE7425334113}" type="slidenum">
              <a:rPr lang="en-US" smtClean="0"/>
              <a:t>34</a:t>
            </a:fld>
            <a:endParaRPr lang="en-US" dirty="0"/>
          </a:p>
        </p:txBody>
      </p:sp>
      <p:sp>
        <p:nvSpPr>
          <p:cNvPr id="2" name="Rectangle 1"/>
          <p:cNvSpPr/>
          <p:nvPr/>
        </p:nvSpPr>
        <p:spPr>
          <a:xfrm>
            <a:off x="1066800" y="1023610"/>
            <a:ext cx="7010399" cy="2185214"/>
          </a:xfrm>
          <a:prstGeom prst="rect">
            <a:avLst/>
          </a:prstGeom>
        </p:spPr>
        <p:txBody>
          <a:bodyPr wrap="square">
            <a:spAutoFit/>
          </a:bodyPr>
          <a:lstStyle/>
          <a:p>
            <a:pPr algn="ctr"/>
            <a:endParaRPr lang="en-US" sz="2400" b="1" dirty="0" smtClean="0">
              <a:latin typeface="Trajan Pro"/>
            </a:endParaRPr>
          </a:p>
          <a:p>
            <a:pPr algn="ctr"/>
            <a:r>
              <a:rPr lang="en-US" sz="2800" dirty="0">
                <a:latin typeface="Trajan Pro"/>
              </a:rPr>
              <a:t>School Supply Drive</a:t>
            </a:r>
          </a:p>
          <a:p>
            <a:pPr algn="ctr"/>
            <a:r>
              <a:rPr lang="en-US" sz="2800" dirty="0">
                <a:latin typeface="Trajan Pro"/>
              </a:rPr>
              <a:t>DHR of Limestone County</a:t>
            </a:r>
          </a:p>
          <a:p>
            <a:pPr lvl="1" algn="ctr"/>
            <a:r>
              <a:rPr lang="en-US" sz="2800" dirty="0">
                <a:latin typeface="Trajan Pro"/>
              </a:rPr>
              <a:t>All school supplies needed</a:t>
            </a:r>
          </a:p>
          <a:p>
            <a:pPr algn="ctr"/>
            <a:endParaRPr lang="en-US" sz="2800" dirty="0">
              <a:latin typeface="Trajan Pro"/>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971800"/>
            <a:ext cx="5175540" cy="24688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rockymountainprep.org/wp-content/uploads/2014/09/School-Suppli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9" t="4902" b="9959"/>
          <a:stretch/>
        </p:blipFill>
        <p:spPr bwMode="auto">
          <a:xfrm>
            <a:off x="5280212" y="2653553"/>
            <a:ext cx="3820988" cy="2958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519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799" y="762000"/>
            <a:ext cx="8534401" cy="523220"/>
          </a:xfrm>
          <a:prstGeom prst="rect">
            <a:avLst/>
          </a:prstGeom>
        </p:spPr>
        <p:txBody>
          <a:bodyPr wrap="square">
            <a:spAutoFit/>
          </a:bodyPr>
          <a:lstStyle/>
          <a:p>
            <a:pPr>
              <a:buClr>
                <a:schemeClr val="bg2">
                  <a:lumMod val="50000"/>
                </a:schemeClr>
              </a:buClr>
            </a:pPr>
            <a:endParaRPr lang="en-US" sz="2800" dirty="0">
              <a:solidFill>
                <a:schemeClr val="bg2">
                  <a:lumMod val="50000"/>
                </a:schemeClr>
              </a:solidFill>
            </a:endParaRPr>
          </a:p>
        </p:txBody>
      </p:sp>
      <p:sp>
        <p:nvSpPr>
          <p:cNvPr id="4" name="Rectangle 3"/>
          <p:cNvSpPr/>
          <p:nvPr/>
        </p:nvSpPr>
        <p:spPr>
          <a:xfrm>
            <a:off x="1681628" y="152400"/>
            <a:ext cx="5780750"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cs typeface="+mj-cs"/>
              </a:rPr>
              <a:t>UPCOMING EVENTS</a:t>
            </a:r>
            <a:endParaRPr lang="en-US" sz="4400" b="1" dirty="0">
              <a:solidFill>
                <a:schemeClr val="bg2">
                  <a:lumMod val="50000"/>
                </a:schemeClr>
              </a:solidFill>
              <a:latin typeface="Trajan Pro" pitchFamily="18" charset="0"/>
              <a:ea typeface="ＭＳ Ｐゴシック" pitchFamily="34" charset="-128"/>
              <a:cs typeface="+mj-cs"/>
            </a:endParaRPr>
          </a:p>
        </p:txBody>
      </p:sp>
      <p:cxnSp>
        <p:nvCxnSpPr>
          <p:cNvPr id="8" name="Straight Connector 7"/>
          <p:cNvCxnSpPr/>
          <p:nvPr/>
        </p:nvCxnSpPr>
        <p:spPr>
          <a:xfrm>
            <a:off x="609598" y="93977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p>
            <a:fld id="{7A092F3F-A52C-49FD-A502-DE7425334113}" type="slidenum">
              <a:rPr lang="en-US" smtClean="0"/>
              <a:t>35</a:t>
            </a:fld>
            <a:endParaRPr lang="en-US" dirty="0"/>
          </a:p>
        </p:txBody>
      </p:sp>
      <p:sp>
        <p:nvSpPr>
          <p:cNvPr id="10" name="TextBox 9"/>
          <p:cNvSpPr txBox="1"/>
          <p:nvPr/>
        </p:nvSpPr>
        <p:spPr>
          <a:xfrm>
            <a:off x="4114800" y="4419600"/>
            <a:ext cx="4876800" cy="2062103"/>
          </a:xfrm>
          <a:prstGeom prst="rect">
            <a:avLst/>
          </a:prstGeom>
          <a:noFill/>
        </p:spPr>
        <p:txBody>
          <a:bodyPr wrap="square" rtlCol="0">
            <a:spAutoFit/>
          </a:bodyPr>
          <a:lstStyle/>
          <a:p>
            <a:pPr algn="ctr"/>
            <a:r>
              <a:rPr lang="en-US" sz="3200" b="1" dirty="0" smtClean="0">
                <a:latin typeface="Trajan Pro"/>
              </a:rPr>
              <a:t>Staff Senate</a:t>
            </a:r>
            <a:endParaRPr lang="en-US" sz="3200" b="1" dirty="0">
              <a:latin typeface="Trajan Pro"/>
            </a:endParaRPr>
          </a:p>
          <a:p>
            <a:pPr algn="ctr"/>
            <a:r>
              <a:rPr lang="en-US" sz="2400" dirty="0">
                <a:latin typeface="Trajan Pro"/>
              </a:rPr>
              <a:t>Nominations – July 9th -  August 12th</a:t>
            </a:r>
          </a:p>
          <a:p>
            <a:pPr algn="ctr"/>
            <a:r>
              <a:rPr lang="en-US" sz="2400" dirty="0">
                <a:latin typeface="Trajan Pro"/>
              </a:rPr>
              <a:t>Elections – August 17th - 28th </a:t>
            </a:r>
          </a:p>
          <a:p>
            <a:pPr algn="ctr"/>
            <a:r>
              <a:rPr lang="en-US" sz="2400" dirty="0">
                <a:latin typeface="Trajan Pro"/>
              </a:rPr>
              <a:t>New Senate - Starts September 1st</a:t>
            </a:r>
          </a:p>
          <a:p>
            <a:pPr algn="ctr"/>
            <a:endParaRPr lang="en-US" sz="2400" dirty="0">
              <a:latin typeface="Trajan Pro"/>
            </a:endParaRPr>
          </a:p>
        </p:txBody>
      </p:sp>
      <p:pic>
        <p:nvPicPr>
          <p:cNvPr id="9" name="Picture 8" descr="Staff-Senate.png"/>
          <p:cNvPicPr>
            <a:picLocks noChangeAspect="1"/>
          </p:cNvPicPr>
          <p:nvPr/>
        </p:nvPicPr>
        <p:blipFill>
          <a:blip r:embed="rId3"/>
          <a:stretch>
            <a:fillRect/>
          </a:stretch>
        </p:blipFill>
        <p:spPr>
          <a:xfrm>
            <a:off x="600633" y="1447800"/>
            <a:ext cx="4348557" cy="301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04902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799" y="762000"/>
            <a:ext cx="8534401" cy="523220"/>
          </a:xfrm>
          <a:prstGeom prst="rect">
            <a:avLst/>
          </a:prstGeom>
        </p:spPr>
        <p:txBody>
          <a:bodyPr wrap="square">
            <a:spAutoFit/>
          </a:bodyPr>
          <a:lstStyle/>
          <a:p>
            <a:pPr>
              <a:buClr>
                <a:schemeClr val="bg2">
                  <a:lumMod val="50000"/>
                </a:schemeClr>
              </a:buClr>
            </a:pPr>
            <a:endParaRPr lang="en-US" sz="2800" dirty="0">
              <a:solidFill>
                <a:schemeClr val="bg2">
                  <a:lumMod val="50000"/>
                </a:schemeClr>
              </a:solidFill>
            </a:endParaRPr>
          </a:p>
        </p:txBody>
      </p:sp>
      <p:sp>
        <p:nvSpPr>
          <p:cNvPr id="4" name="Rectangle 3"/>
          <p:cNvSpPr/>
          <p:nvPr/>
        </p:nvSpPr>
        <p:spPr>
          <a:xfrm>
            <a:off x="3508251" y="152400"/>
            <a:ext cx="2127506"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cs typeface="+mj-cs"/>
              </a:rPr>
              <a:t>BABY!!</a:t>
            </a:r>
            <a:endParaRPr lang="en-US" sz="4400" b="1" dirty="0">
              <a:solidFill>
                <a:schemeClr val="bg2">
                  <a:lumMod val="50000"/>
                </a:schemeClr>
              </a:solidFill>
              <a:latin typeface="Trajan Pro" pitchFamily="18" charset="0"/>
              <a:ea typeface="ＭＳ Ｐゴシック" pitchFamily="34" charset="-128"/>
              <a:cs typeface="+mj-cs"/>
            </a:endParaRPr>
          </a:p>
        </p:txBody>
      </p:sp>
      <p:cxnSp>
        <p:nvCxnSpPr>
          <p:cNvPr id="8" name="Straight Connector 7"/>
          <p:cNvCxnSpPr/>
          <p:nvPr/>
        </p:nvCxnSpPr>
        <p:spPr>
          <a:xfrm>
            <a:off x="609598" y="93977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dirty="0" smtClean="0"/>
              <a:t>Athens State University</a:t>
            </a:r>
            <a:endParaRPr lang="en-US" dirty="0"/>
          </a:p>
        </p:txBody>
      </p:sp>
      <p:sp>
        <p:nvSpPr>
          <p:cNvPr id="6" name="Slide Number Placeholder 5"/>
          <p:cNvSpPr>
            <a:spLocks noGrp="1"/>
          </p:cNvSpPr>
          <p:nvPr>
            <p:ph type="sldNum" sz="quarter" idx="12"/>
          </p:nvPr>
        </p:nvSpPr>
        <p:spPr/>
        <p:txBody>
          <a:bodyPr/>
          <a:lstStyle/>
          <a:p>
            <a:fld id="{7A092F3F-A52C-49FD-A502-DE7425334113}" type="slidenum">
              <a:rPr lang="en-US" smtClean="0"/>
              <a:t>36</a:t>
            </a:fld>
            <a:endParaRPr lang="en-US" dirty="0"/>
          </a:p>
        </p:txBody>
      </p:sp>
      <p:sp>
        <p:nvSpPr>
          <p:cNvPr id="11" name="Content Placeholder 2"/>
          <p:cNvSpPr txBox="1">
            <a:spLocks/>
          </p:cNvSpPr>
          <p:nvPr/>
        </p:nvSpPr>
        <p:spPr>
          <a:xfrm>
            <a:off x="457200" y="1143000"/>
            <a:ext cx="8229600" cy="609600"/>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ctr">
              <a:buFont typeface="Wingdings 3"/>
              <a:buNone/>
            </a:pPr>
            <a:r>
              <a:rPr lang="en-US" sz="4000" b="1" dirty="0" smtClean="0">
                <a:latin typeface="Trajan Pro"/>
              </a:rPr>
              <a:t>Winston Kennedy Lares</a:t>
            </a:r>
          </a:p>
          <a:p>
            <a:endParaRPr lang="en-US" dirty="0"/>
          </a:p>
        </p:txBody>
      </p:sp>
      <p:pic>
        <p:nvPicPr>
          <p:cNvPr id="12" name="Picture 11" descr="IMG_0535.JPG"/>
          <p:cNvPicPr>
            <a:picLocks noChangeAspect="1"/>
          </p:cNvPicPr>
          <p:nvPr/>
        </p:nvPicPr>
        <p:blipFill>
          <a:blip r:embed="rId3"/>
          <a:stretch>
            <a:fillRect/>
          </a:stretch>
        </p:blipFill>
        <p:spPr>
          <a:xfrm>
            <a:off x="1982131" y="1981200"/>
            <a:ext cx="5179738" cy="38848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3612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3400" y="1194435"/>
            <a:ext cx="8839200" cy="2646878"/>
          </a:xfrm>
          <a:prstGeom prst="rect">
            <a:avLst/>
          </a:prstGeom>
          <a:noFill/>
        </p:spPr>
        <p:txBody>
          <a:bodyPr wrap="square" rtlCol="0">
            <a:spAutoFit/>
          </a:bodyPr>
          <a:lstStyle/>
          <a:p>
            <a:pPr algn="ctr"/>
            <a:r>
              <a:rPr lang="en-US" sz="6000" b="1" dirty="0" smtClean="0">
                <a:solidFill>
                  <a:schemeClr val="bg2">
                    <a:lumMod val="50000"/>
                  </a:schemeClr>
                </a:solidFill>
                <a:latin typeface="Trajan Pro" pitchFamily="18" charset="0"/>
                <a:ea typeface="ＭＳ Ｐゴシック" pitchFamily="34" charset="-128"/>
                <a:cs typeface="+mj-cs"/>
              </a:rPr>
              <a:t>DR. ROBERT GLENN</a:t>
            </a:r>
          </a:p>
          <a:p>
            <a:pPr algn="ctr"/>
            <a:endParaRPr lang="en-US" sz="6600" b="1" dirty="0" smtClean="0">
              <a:solidFill>
                <a:schemeClr val="bg2">
                  <a:lumMod val="50000"/>
                </a:schemeClr>
              </a:solidFill>
              <a:latin typeface="Trajan Pro" pitchFamily="18" charset="0"/>
              <a:ea typeface="ＭＳ Ｐゴシック" pitchFamily="34" charset="-128"/>
              <a:cs typeface="+mj-cs"/>
            </a:endParaRPr>
          </a:p>
          <a:p>
            <a:pPr algn="ctr"/>
            <a:r>
              <a:rPr lang="en-US" sz="4000" b="1" dirty="0" smtClean="0">
                <a:solidFill>
                  <a:schemeClr val="bg2">
                    <a:lumMod val="50000"/>
                  </a:schemeClr>
                </a:solidFill>
                <a:latin typeface="Trajan Pro" pitchFamily="18" charset="0"/>
                <a:ea typeface="ＭＳ Ｐゴシック" pitchFamily="34" charset="-128"/>
                <a:cs typeface="+mj-cs"/>
              </a:rPr>
              <a:t>President</a:t>
            </a:r>
            <a:endParaRPr lang="en-US" sz="4000" b="1" dirty="0">
              <a:solidFill>
                <a:schemeClr val="bg2">
                  <a:lumMod val="50000"/>
                </a:schemeClr>
              </a:solidFill>
              <a:latin typeface="Trajan Pro" pitchFamily="18" charset="0"/>
              <a:ea typeface="ＭＳ Ｐゴシック" pitchFamily="34" charset="-128"/>
              <a:cs typeface="+mj-cs"/>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264"/>
          <a:stretch/>
        </p:blipFill>
        <p:spPr bwMode="auto">
          <a:xfrm>
            <a:off x="685800" y="2895600"/>
            <a:ext cx="2528576" cy="25603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Footer Placeholder 1"/>
          <p:cNvSpPr>
            <a:spLocks noGrp="1"/>
          </p:cNvSpPr>
          <p:nvPr>
            <p:ph type="ftr" sz="quarter" idx="11"/>
          </p:nvPr>
        </p:nvSpPr>
        <p:spPr/>
        <p:txBody>
          <a:bodyPr/>
          <a:lstStyle/>
          <a:p>
            <a:r>
              <a:rPr lang="en-US" dirty="0" smtClean="0"/>
              <a:t>Athens State University</a:t>
            </a:r>
            <a:endParaRPr lang="en-US" dirty="0"/>
          </a:p>
        </p:txBody>
      </p:sp>
      <p:sp>
        <p:nvSpPr>
          <p:cNvPr id="3" name="Slide Number Placeholder 2"/>
          <p:cNvSpPr>
            <a:spLocks noGrp="1"/>
          </p:cNvSpPr>
          <p:nvPr>
            <p:ph type="sldNum" sz="quarter" idx="12"/>
          </p:nvPr>
        </p:nvSpPr>
        <p:spPr/>
        <p:txBody>
          <a:bodyPr/>
          <a:lstStyle/>
          <a:p>
            <a:fld id="{7A092F3F-A52C-49FD-A502-DE7425334113}" type="slidenum">
              <a:rPr lang="en-US" smtClean="0"/>
              <a:t>37</a:t>
            </a:fld>
            <a:endParaRPr lang="en-US" dirty="0"/>
          </a:p>
        </p:txBody>
      </p:sp>
    </p:spTree>
    <p:extLst>
      <p:ext uri="{BB962C8B-B14F-4D97-AF65-F5344CB8AC3E}">
        <p14:creationId xmlns:p14="http://schemas.microsoft.com/office/powerpoint/2010/main" val="4101752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080" y="0"/>
            <a:ext cx="8333050"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rPr>
              <a:t>CAPITAL CAMPAIGN UPDATE</a:t>
            </a:r>
            <a:endParaRPr lang="en-US" sz="4400" b="1" dirty="0">
              <a:solidFill>
                <a:schemeClr val="bg2">
                  <a:lumMod val="50000"/>
                </a:schemeClr>
              </a:solidFill>
              <a:latin typeface="Trajan Pro" pitchFamily="18" charset="0"/>
              <a:ea typeface="ＭＳ Ｐゴシック" pitchFamily="34" charset="-128"/>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 y="990600"/>
            <a:ext cx="8763000" cy="830997"/>
          </a:xfrm>
          <a:prstGeom prst="rect">
            <a:avLst/>
          </a:prstGeom>
          <a:noFill/>
        </p:spPr>
        <p:txBody>
          <a:bodyPr wrap="square" rtlCol="0">
            <a:spAutoFit/>
          </a:bodyPr>
          <a:lstStyle/>
          <a:p>
            <a:pPr algn="ctr"/>
            <a:endParaRPr lang="en-US" sz="2000" b="1" dirty="0"/>
          </a:p>
          <a:p>
            <a:pPr algn="ctr"/>
            <a:endParaRPr lang="en-US" sz="2800" b="1" dirty="0"/>
          </a:p>
        </p:txBody>
      </p:sp>
      <p:sp>
        <p:nvSpPr>
          <p:cNvPr id="7" name="Footer Placeholder 6"/>
          <p:cNvSpPr>
            <a:spLocks noGrp="1"/>
          </p:cNvSpPr>
          <p:nvPr>
            <p:ph type="ftr" sz="quarter" idx="11"/>
          </p:nvPr>
        </p:nvSpPr>
        <p:spPr/>
        <p:txBody>
          <a:bodyPr/>
          <a:lstStyle/>
          <a:p>
            <a:r>
              <a:rPr lang="en-US" dirty="0" smtClean="0"/>
              <a:t>Athens State University</a:t>
            </a:r>
            <a:endParaRPr lang="en-US" dirty="0"/>
          </a:p>
        </p:txBody>
      </p:sp>
      <p:sp>
        <p:nvSpPr>
          <p:cNvPr id="8" name="Slide Number Placeholder 7"/>
          <p:cNvSpPr>
            <a:spLocks noGrp="1"/>
          </p:cNvSpPr>
          <p:nvPr>
            <p:ph type="sldNum" sz="quarter" idx="12"/>
          </p:nvPr>
        </p:nvSpPr>
        <p:spPr/>
        <p:txBody>
          <a:bodyPr/>
          <a:lstStyle/>
          <a:p>
            <a:fld id="{7A092F3F-A52C-49FD-A502-DE7425334113}" type="slidenum">
              <a:rPr lang="en-US" smtClean="0"/>
              <a:t>38</a:t>
            </a:fld>
            <a:endParaRPr lang="en-US" dirty="0"/>
          </a:p>
        </p:txBody>
      </p:sp>
      <p:sp>
        <p:nvSpPr>
          <p:cNvPr id="6" name="Rectangle 5"/>
          <p:cNvSpPr/>
          <p:nvPr/>
        </p:nvSpPr>
        <p:spPr>
          <a:xfrm>
            <a:off x="3294529" y="1026459"/>
            <a:ext cx="5334000" cy="4893647"/>
          </a:xfrm>
          <a:prstGeom prst="rect">
            <a:avLst/>
          </a:prstGeom>
        </p:spPr>
        <p:txBody>
          <a:bodyPr wrap="square">
            <a:spAutoFit/>
          </a:bodyPr>
          <a:lstStyle/>
          <a:p>
            <a:pPr algn="ctr"/>
            <a:r>
              <a:rPr lang="en-US" sz="2800" i="1" dirty="0">
                <a:solidFill>
                  <a:schemeClr val="bg2">
                    <a:lumMod val="50000"/>
                  </a:schemeClr>
                </a:solidFill>
                <a:latin typeface="Trajan Pro"/>
              </a:rPr>
              <a:t>Cash and Non-Cash Contributions </a:t>
            </a:r>
          </a:p>
          <a:p>
            <a:pPr algn="ctr"/>
            <a:r>
              <a:rPr lang="en-US" sz="2800" i="1" dirty="0">
                <a:solidFill>
                  <a:schemeClr val="bg2">
                    <a:lumMod val="50000"/>
                  </a:schemeClr>
                </a:solidFill>
                <a:latin typeface="Trajan Pro"/>
              </a:rPr>
              <a:t>June 1, 2012 – </a:t>
            </a:r>
            <a:r>
              <a:rPr lang="en-US" sz="2800" i="1" dirty="0" smtClean="0">
                <a:solidFill>
                  <a:schemeClr val="bg2">
                    <a:lumMod val="50000"/>
                  </a:schemeClr>
                </a:solidFill>
                <a:latin typeface="Trajan Pro"/>
              </a:rPr>
              <a:t>May </a:t>
            </a:r>
            <a:r>
              <a:rPr lang="en-US" sz="2800" i="1" dirty="0">
                <a:solidFill>
                  <a:schemeClr val="bg2">
                    <a:lumMod val="50000"/>
                  </a:schemeClr>
                </a:solidFill>
                <a:latin typeface="Trajan Pro"/>
              </a:rPr>
              <a:t>31, 2015</a:t>
            </a:r>
          </a:p>
          <a:p>
            <a:pPr algn="ctr"/>
            <a:r>
              <a:rPr lang="en-US" sz="3200" b="1" dirty="0">
                <a:solidFill>
                  <a:schemeClr val="bg2">
                    <a:lumMod val="50000"/>
                  </a:schemeClr>
                </a:solidFill>
                <a:latin typeface="Trajan Pro"/>
              </a:rPr>
              <a:t>$</a:t>
            </a:r>
            <a:r>
              <a:rPr lang="en-US" sz="3200" b="1" dirty="0" smtClean="0">
                <a:solidFill>
                  <a:schemeClr val="bg2">
                    <a:lumMod val="50000"/>
                  </a:schemeClr>
                </a:solidFill>
                <a:latin typeface="Trajan Pro"/>
              </a:rPr>
              <a:t>2,109,392</a:t>
            </a:r>
          </a:p>
          <a:p>
            <a:pPr algn="ctr"/>
            <a:endParaRPr lang="en-US" sz="3200" b="1" dirty="0">
              <a:solidFill>
                <a:schemeClr val="bg2">
                  <a:lumMod val="50000"/>
                </a:schemeClr>
              </a:solidFill>
              <a:latin typeface="Trajan Pro"/>
            </a:endParaRPr>
          </a:p>
          <a:p>
            <a:pPr algn="ctr"/>
            <a:r>
              <a:rPr lang="en-US" sz="2800" i="1" dirty="0">
                <a:solidFill>
                  <a:schemeClr val="bg2">
                    <a:lumMod val="50000"/>
                  </a:schemeClr>
                </a:solidFill>
                <a:latin typeface="Trajan Pro"/>
              </a:rPr>
              <a:t>Outstanding Pledges </a:t>
            </a:r>
            <a:r>
              <a:rPr lang="en-US" sz="2800" i="1" dirty="0" smtClean="0">
                <a:solidFill>
                  <a:schemeClr val="bg2">
                    <a:lumMod val="50000"/>
                  </a:schemeClr>
                </a:solidFill>
                <a:latin typeface="Trajan Pro"/>
              </a:rPr>
              <a:t>as </a:t>
            </a:r>
            <a:r>
              <a:rPr lang="en-US" sz="2800" i="1" dirty="0">
                <a:solidFill>
                  <a:schemeClr val="bg2">
                    <a:lumMod val="50000"/>
                  </a:schemeClr>
                </a:solidFill>
                <a:latin typeface="Trajan Pro"/>
              </a:rPr>
              <a:t>of </a:t>
            </a:r>
          </a:p>
          <a:p>
            <a:pPr algn="ctr"/>
            <a:r>
              <a:rPr lang="en-US" sz="2800" i="1" dirty="0" smtClean="0">
                <a:solidFill>
                  <a:schemeClr val="bg2">
                    <a:lumMod val="50000"/>
                  </a:schemeClr>
                </a:solidFill>
                <a:latin typeface="Trajan Pro"/>
              </a:rPr>
              <a:t>May </a:t>
            </a:r>
            <a:r>
              <a:rPr lang="en-US" sz="2800" i="1" dirty="0">
                <a:solidFill>
                  <a:schemeClr val="bg2">
                    <a:lumMod val="50000"/>
                  </a:schemeClr>
                </a:solidFill>
                <a:latin typeface="Trajan Pro"/>
              </a:rPr>
              <a:t>31, 2015</a:t>
            </a:r>
          </a:p>
          <a:p>
            <a:pPr algn="ctr"/>
            <a:r>
              <a:rPr lang="en-US" sz="3200" b="1" dirty="0" smtClean="0">
                <a:solidFill>
                  <a:schemeClr val="bg2">
                    <a:lumMod val="50000"/>
                  </a:schemeClr>
                </a:solidFill>
                <a:latin typeface="Trajan Pro"/>
              </a:rPr>
              <a:t>$1,431,062</a:t>
            </a:r>
          </a:p>
          <a:p>
            <a:pPr algn="ctr"/>
            <a:endParaRPr lang="en-US" sz="1600" b="1" dirty="0">
              <a:solidFill>
                <a:schemeClr val="bg2">
                  <a:lumMod val="50000"/>
                </a:schemeClr>
              </a:solidFill>
              <a:latin typeface="Trajan Pro"/>
            </a:endParaRPr>
          </a:p>
          <a:p>
            <a:pPr algn="ctr"/>
            <a:r>
              <a:rPr lang="en-US" sz="2800" i="1" dirty="0">
                <a:solidFill>
                  <a:schemeClr val="bg2">
                    <a:lumMod val="50000"/>
                  </a:schemeClr>
                </a:solidFill>
                <a:latin typeface="Trajan Pro"/>
              </a:rPr>
              <a:t>Total of Cash and Non-Cash Contributions and Pledges</a:t>
            </a:r>
          </a:p>
          <a:p>
            <a:pPr algn="ctr"/>
            <a:r>
              <a:rPr lang="en-US" sz="3200" b="1" dirty="0">
                <a:solidFill>
                  <a:schemeClr val="bg2">
                    <a:lumMod val="50000"/>
                  </a:schemeClr>
                </a:solidFill>
                <a:latin typeface="Trajan Pro"/>
              </a:rPr>
              <a:t>$</a:t>
            </a:r>
            <a:r>
              <a:rPr lang="en-US" sz="3200" b="1" dirty="0" smtClean="0">
                <a:solidFill>
                  <a:schemeClr val="bg2">
                    <a:lumMod val="50000"/>
                  </a:schemeClr>
                </a:solidFill>
                <a:latin typeface="Trajan Pro"/>
              </a:rPr>
              <a:t>3,540,454</a:t>
            </a:r>
            <a:endParaRPr lang="en-US" sz="3200" b="1" dirty="0">
              <a:solidFill>
                <a:schemeClr val="bg2">
                  <a:lumMod val="50000"/>
                </a:schemeClr>
              </a:solidFill>
              <a:latin typeface="Trajan Pro"/>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2262187" cy="3292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712071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8333" y="0"/>
            <a:ext cx="5450531"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rPr>
              <a:t>ANNOUNCEMENTS</a:t>
            </a:r>
            <a:endParaRPr lang="en-US" sz="4400" b="1" dirty="0">
              <a:solidFill>
                <a:schemeClr val="bg2">
                  <a:lumMod val="50000"/>
                </a:schemeClr>
              </a:solidFill>
              <a:latin typeface="Trajan Pro" pitchFamily="18" charset="0"/>
              <a:ea typeface="ＭＳ Ｐゴシック" pitchFamily="34" charset="-128"/>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a:xfrm>
            <a:off x="4380072" y="6541294"/>
            <a:ext cx="2350681" cy="365125"/>
          </a:xfrm>
        </p:spPr>
        <p:txBody>
          <a:bodyPr/>
          <a:lstStyle/>
          <a:p>
            <a:r>
              <a:rPr lang="en-US" dirty="0" smtClean="0"/>
              <a:t>Athens State University</a:t>
            </a:r>
            <a:endParaRPr lang="en-US" dirty="0"/>
          </a:p>
        </p:txBody>
      </p:sp>
      <p:sp>
        <p:nvSpPr>
          <p:cNvPr id="8" name="Slide Number Placeholder 7"/>
          <p:cNvSpPr>
            <a:spLocks noGrp="1"/>
          </p:cNvSpPr>
          <p:nvPr>
            <p:ph type="sldNum" sz="quarter" idx="12"/>
          </p:nvPr>
        </p:nvSpPr>
        <p:spPr>
          <a:xfrm>
            <a:off x="8647272" y="6550819"/>
            <a:ext cx="365760" cy="365125"/>
          </a:xfrm>
        </p:spPr>
        <p:txBody>
          <a:bodyPr/>
          <a:lstStyle/>
          <a:p>
            <a:fld id="{7A092F3F-A52C-49FD-A502-DE7425334113}" type="slidenum">
              <a:rPr lang="en-US" smtClean="0"/>
              <a:t>39</a:t>
            </a:fld>
            <a:endParaRPr lang="en-US" dirty="0"/>
          </a:p>
        </p:txBody>
      </p:sp>
      <p:sp>
        <p:nvSpPr>
          <p:cNvPr id="2" name="TextBox 1"/>
          <p:cNvSpPr txBox="1"/>
          <p:nvPr/>
        </p:nvSpPr>
        <p:spPr>
          <a:xfrm>
            <a:off x="1219200" y="1082102"/>
            <a:ext cx="7114922" cy="3516347"/>
          </a:xfrm>
          <a:prstGeom prst="rect">
            <a:avLst/>
          </a:prstGeom>
          <a:noFill/>
        </p:spPr>
        <p:txBody>
          <a:bodyPr wrap="square" rtlCol="0">
            <a:spAutoFit/>
          </a:bodyPr>
          <a:lstStyle/>
          <a:p>
            <a:pPr algn="ctr"/>
            <a:r>
              <a:rPr lang="en-US" sz="2800" b="1" dirty="0" smtClean="0">
                <a:latin typeface="Trajan Pro"/>
              </a:rPr>
              <a:t>Summer </a:t>
            </a:r>
            <a:r>
              <a:rPr lang="en-US" sz="2800" b="1" dirty="0">
                <a:latin typeface="Trajan Pro"/>
              </a:rPr>
              <a:t>2015 </a:t>
            </a:r>
            <a:endParaRPr lang="en-US" sz="2800" b="1" dirty="0" smtClean="0">
              <a:latin typeface="Trajan Pro"/>
            </a:endParaRPr>
          </a:p>
          <a:p>
            <a:pPr algn="ctr"/>
            <a:r>
              <a:rPr lang="en-US" sz="2800" b="1" dirty="0" smtClean="0">
                <a:latin typeface="Trajan Pro"/>
              </a:rPr>
              <a:t>Commencement </a:t>
            </a:r>
            <a:r>
              <a:rPr lang="en-US" sz="2800" b="1" dirty="0">
                <a:latin typeface="Trajan Pro"/>
              </a:rPr>
              <a:t>Ceremonies</a:t>
            </a:r>
          </a:p>
          <a:p>
            <a:pPr algn="ctr"/>
            <a:r>
              <a:rPr lang="en-US" sz="2800" b="1" dirty="0">
                <a:latin typeface="Trajan Pro"/>
              </a:rPr>
              <a:t>Saturday, </a:t>
            </a:r>
            <a:r>
              <a:rPr lang="en-US" sz="2800" b="1" dirty="0" smtClean="0">
                <a:latin typeface="Trajan Pro"/>
              </a:rPr>
              <a:t>August 1, 2015</a:t>
            </a:r>
          </a:p>
          <a:p>
            <a:pPr algn="ctr"/>
            <a:r>
              <a:rPr lang="en-US" sz="2800" b="1" dirty="0" smtClean="0">
                <a:latin typeface="Trajan Pro"/>
              </a:rPr>
              <a:t>9:00 am</a:t>
            </a:r>
          </a:p>
          <a:p>
            <a:pPr algn="ctr"/>
            <a:r>
              <a:rPr lang="en-US" sz="2800" b="1" dirty="0" smtClean="0">
                <a:latin typeface="Trajan Pro"/>
              </a:rPr>
              <a:t>Founders Green</a:t>
            </a:r>
          </a:p>
          <a:p>
            <a:endParaRPr lang="en-US" sz="1050" dirty="0">
              <a:latin typeface="Trajan Pro"/>
            </a:endParaRPr>
          </a:p>
          <a:p>
            <a:pPr lvl="2"/>
            <a:r>
              <a:rPr lang="en-US" dirty="0" smtClean="0">
                <a:latin typeface="Trajan Pro"/>
              </a:rPr>
              <a:t>	Speaker:  Ms. Donna Coleman</a:t>
            </a:r>
          </a:p>
          <a:p>
            <a:pPr lvl="2"/>
            <a:r>
              <a:rPr lang="en-US" dirty="0" smtClean="0">
                <a:latin typeface="Trajan Pro"/>
              </a:rPr>
              <a:t>		President/CEO</a:t>
            </a:r>
          </a:p>
          <a:p>
            <a:pPr lvl="2"/>
            <a:r>
              <a:rPr lang="en-US" dirty="0" smtClean="0">
                <a:latin typeface="Trajan Pro"/>
              </a:rPr>
              <a:t>		Aetos Systems, Inc.</a:t>
            </a:r>
          </a:p>
          <a:p>
            <a:pPr lvl="2"/>
            <a:endParaRPr lang="en-US" dirty="0" smtClean="0">
              <a:latin typeface="Trajan Pro"/>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283" t="13722" r="8377" b="32767"/>
          <a:stretch/>
        </p:blipFill>
        <p:spPr bwMode="auto">
          <a:xfrm>
            <a:off x="6858000" y="3594846"/>
            <a:ext cx="1810871" cy="30480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96938">
            <a:off x="210127" y="2122711"/>
            <a:ext cx="2753958"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65836" y="5029200"/>
            <a:ext cx="6327374" cy="1477328"/>
          </a:xfrm>
          <a:prstGeom prst="rect">
            <a:avLst/>
          </a:prstGeom>
          <a:noFill/>
        </p:spPr>
        <p:txBody>
          <a:bodyPr wrap="none" rtlCol="0">
            <a:spAutoFit/>
          </a:bodyPr>
          <a:lstStyle/>
          <a:p>
            <a:pPr lvl="2" algn="ctr"/>
            <a:r>
              <a:rPr lang="en-US" dirty="0">
                <a:latin typeface="Trajan Pro"/>
              </a:rPr>
              <a:t>Commencement Recognition and Reception Celebration</a:t>
            </a:r>
          </a:p>
          <a:p>
            <a:pPr lvl="2" algn="ctr"/>
            <a:r>
              <a:rPr lang="en-US" dirty="0">
                <a:solidFill>
                  <a:srgbClr val="FF0000"/>
                </a:solidFill>
                <a:latin typeface="Trajan Pro"/>
              </a:rPr>
              <a:t>50</a:t>
            </a:r>
            <a:r>
              <a:rPr lang="en-US" baseline="30000" dirty="0">
                <a:solidFill>
                  <a:srgbClr val="FF0000"/>
                </a:solidFill>
                <a:latin typeface="Trajan Pro"/>
              </a:rPr>
              <a:t>th</a:t>
            </a:r>
            <a:r>
              <a:rPr lang="en-US" dirty="0">
                <a:solidFill>
                  <a:srgbClr val="FF0000"/>
                </a:solidFill>
                <a:latin typeface="Trajan Pro"/>
              </a:rPr>
              <a:t> Year Anniversary </a:t>
            </a:r>
          </a:p>
          <a:p>
            <a:pPr lvl="2" algn="ctr"/>
            <a:r>
              <a:rPr lang="en-US" dirty="0">
                <a:solidFill>
                  <a:srgbClr val="FF0000"/>
                </a:solidFill>
                <a:latin typeface="Trajan Pro"/>
              </a:rPr>
              <a:t>of the </a:t>
            </a:r>
          </a:p>
          <a:p>
            <a:pPr lvl="2" algn="ctr"/>
            <a:r>
              <a:rPr lang="en-US" dirty="0">
                <a:solidFill>
                  <a:srgbClr val="FF0000"/>
                </a:solidFill>
                <a:latin typeface="Trajan Pro"/>
              </a:rPr>
              <a:t>Class of 1965</a:t>
            </a:r>
          </a:p>
          <a:p>
            <a:endParaRPr lang="en-US" dirty="0"/>
          </a:p>
        </p:txBody>
      </p:sp>
    </p:spTree>
    <p:extLst>
      <p:ext uri="{BB962C8B-B14F-4D97-AF65-F5344CB8AC3E}">
        <p14:creationId xmlns:p14="http://schemas.microsoft.com/office/powerpoint/2010/main" val="1736884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914400" y="0"/>
            <a:ext cx="7378367" cy="769441"/>
          </a:xfrm>
          <a:prstGeom prst="rect">
            <a:avLst/>
          </a:prstGeom>
        </p:spPr>
        <p:txBody>
          <a:bodyPr wrap="none">
            <a:spAutoFit/>
          </a:bodyPr>
          <a:lstStyle/>
          <a:p>
            <a:pPr algn="ctr"/>
            <a:r>
              <a:rPr lang="en-US" sz="4400" b="1" dirty="0">
                <a:solidFill>
                  <a:schemeClr val="bg2">
                    <a:lumMod val="50000"/>
                  </a:schemeClr>
                </a:solidFill>
                <a:latin typeface="Trajan Pro" pitchFamily="18" charset="0"/>
                <a:ea typeface="ＭＳ Ｐゴシック" pitchFamily="34" charset="-128"/>
                <a:cs typeface="+mj-cs"/>
              </a:rPr>
              <a:t>ACCREDITATION UPDATE</a:t>
            </a: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4</a:t>
            </a:fld>
            <a:endParaRPr lang="en-US" dirty="0"/>
          </a:p>
        </p:txBody>
      </p:sp>
      <p:sp>
        <p:nvSpPr>
          <p:cNvPr id="8" name="Rectangle 7"/>
          <p:cNvSpPr/>
          <p:nvPr/>
        </p:nvSpPr>
        <p:spPr>
          <a:xfrm>
            <a:off x="381000" y="1143000"/>
            <a:ext cx="8610600" cy="830997"/>
          </a:xfrm>
          <a:prstGeom prst="rect">
            <a:avLst/>
          </a:prstGeom>
        </p:spPr>
        <p:txBody>
          <a:bodyPr wrap="square">
            <a:spAutoFit/>
          </a:bodyPr>
          <a:lstStyle/>
          <a:p>
            <a:pPr marL="742950" marR="0" lvl="1" indent="-285750">
              <a:spcBef>
                <a:spcPts val="0"/>
              </a:spcBef>
              <a:spcAft>
                <a:spcPts val="0"/>
              </a:spcAft>
              <a:buFont typeface="Wingdings"/>
              <a:buChar char=""/>
            </a:pPr>
            <a:endParaRPr lang="en-US" sz="1600" dirty="0">
              <a:latin typeface="Trajan Pro"/>
              <a:ea typeface="Calibri"/>
              <a:cs typeface="Times New Roman"/>
            </a:endParaRPr>
          </a:p>
          <a:p>
            <a:pPr marL="742950" marR="0" lvl="1" indent="-285750">
              <a:spcBef>
                <a:spcPts val="0"/>
              </a:spcBef>
              <a:spcAft>
                <a:spcPts val="0"/>
              </a:spcAft>
              <a:buFont typeface="Wingdings"/>
              <a:buChar char=""/>
            </a:pPr>
            <a:endParaRPr lang="en-US" sz="1600" dirty="0" smtClean="0">
              <a:latin typeface="Trajan Pro"/>
              <a:ea typeface="Calibri"/>
              <a:cs typeface="Times New Roman"/>
            </a:endParaRPr>
          </a:p>
          <a:p>
            <a:pPr marL="742950" marR="0" lvl="1" indent="-285750">
              <a:spcBef>
                <a:spcPts val="0"/>
              </a:spcBef>
              <a:spcAft>
                <a:spcPts val="0"/>
              </a:spcAft>
              <a:buFont typeface="Wingdings"/>
              <a:buChar char=""/>
            </a:pPr>
            <a:endParaRPr lang="en-US" sz="1600" dirty="0">
              <a:latin typeface="Trajan Pro"/>
              <a:ea typeface="Calibri"/>
              <a:cs typeface="Times New Roman"/>
            </a:endParaRPr>
          </a:p>
        </p:txBody>
      </p:sp>
      <p:sp>
        <p:nvSpPr>
          <p:cNvPr id="2" name="Rectangle 1"/>
          <p:cNvSpPr/>
          <p:nvPr/>
        </p:nvSpPr>
        <p:spPr>
          <a:xfrm>
            <a:off x="107783" y="912166"/>
            <a:ext cx="8991600" cy="4370427"/>
          </a:xfrm>
          <a:prstGeom prst="rect">
            <a:avLst/>
          </a:prstGeom>
        </p:spPr>
        <p:txBody>
          <a:bodyPr wrap="square">
            <a:spAutoFit/>
          </a:bodyPr>
          <a:lstStyle/>
          <a:p>
            <a:pPr algn="ctr"/>
            <a:r>
              <a:rPr lang="en-US" sz="4800" b="1" dirty="0" smtClean="0">
                <a:latin typeface="Trajan Pro"/>
              </a:rPr>
              <a:t>College </a:t>
            </a:r>
            <a:r>
              <a:rPr lang="en-US" sz="4800" b="1" dirty="0">
                <a:latin typeface="Trajan Pro"/>
              </a:rPr>
              <a:t>of </a:t>
            </a:r>
            <a:r>
              <a:rPr lang="en-US" sz="4800" b="1" dirty="0" smtClean="0">
                <a:latin typeface="Trajan Pro"/>
              </a:rPr>
              <a:t>Arts and Sciences</a:t>
            </a:r>
          </a:p>
          <a:p>
            <a:endParaRPr lang="en-US" dirty="0">
              <a:latin typeface="Trajan Pro"/>
            </a:endParaRPr>
          </a:p>
          <a:p>
            <a:pPr marL="457200" indent="-457200">
              <a:buFont typeface="Wingdings" panose="05000000000000000000" pitchFamily="2" charset="2"/>
              <a:buChar char="v"/>
            </a:pPr>
            <a:r>
              <a:rPr lang="en-US" sz="3200" dirty="0" smtClean="0">
                <a:latin typeface="Trajan Pro"/>
              </a:rPr>
              <a:t>Computer </a:t>
            </a:r>
            <a:r>
              <a:rPr lang="en-US" sz="3200" dirty="0">
                <a:latin typeface="Trajan Pro"/>
              </a:rPr>
              <a:t>Science </a:t>
            </a:r>
            <a:r>
              <a:rPr lang="en-US" sz="3200" dirty="0" smtClean="0">
                <a:latin typeface="Trajan Pro"/>
              </a:rPr>
              <a:t>Dept. </a:t>
            </a:r>
            <a:r>
              <a:rPr lang="en-US" sz="3200" dirty="0">
                <a:latin typeface="Trajan Pro"/>
              </a:rPr>
              <a:t>is seeking </a:t>
            </a:r>
            <a:r>
              <a:rPr lang="en-US" sz="3200" dirty="0" smtClean="0">
                <a:latin typeface="Trajan Pro"/>
              </a:rPr>
              <a:t>Accreditation from the Board </a:t>
            </a:r>
            <a:r>
              <a:rPr lang="en-US" sz="3200" dirty="0">
                <a:latin typeface="Trajan Pro"/>
              </a:rPr>
              <a:t>for Engineering and </a:t>
            </a:r>
            <a:r>
              <a:rPr lang="en-US" sz="3200" dirty="0" smtClean="0">
                <a:latin typeface="Trajan Pro"/>
              </a:rPr>
              <a:t>Technology (ABET)</a:t>
            </a:r>
          </a:p>
          <a:p>
            <a:r>
              <a:rPr lang="en-US" sz="3200" dirty="0" smtClean="0">
                <a:latin typeface="Trajan Pro"/>
              </a:rPr>
              <a:t> </a:t>
            </a:r>
          </a:p>
          <a:p>
            <a:pPr marL="457200" indent="-457200">
              <a:buFont typeface="Wingdings" panose="05000000000000000000" pitchFamily="2" charset="2"/>
              <a:buChar char="v"/>
            </a:pPr>
            <a:r>
              <a:rPr lang="en-US" sz="3200" dirty="0" smtClean="0">
                <a:latin typeface="Trajan Pro"/>
              </a:rPr>
              <a:t>Self-study submitted in June</a:t>
            </a:r>
          </a:p>
          <a:p>
            <a:endParaRPr lang="en-US" sz="1600" dirty="0">
              <a:latin typeface="Trajan Pro"/>
            </a:endParaRPr>
          </a:p>
          <a:p>
            <a:pPr marL="457200" indent="-457200">
              <a:buFont typeface="Wingdings" panose="05000000000000000000" pitchFamily="2" charset="2"/>
              <a:buChar char="v"/>
            </a:pPr>
            <a:r>
              <a:rPr lang="en-US" sz="3200" dirty="0" smtClean="0">
                <a:latin typeface="Trajan Pro"/>
              </a:rPr>
              <a:t>Site visit planned for September </a:t>
            </a:r>
            <a:endParaRPr lang="en-US" sz="3200" dirty="0">
              <a:latin typeface="Trajan Pro"/>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94" t="5859" r="17624" b="14714"/>
          <a:stretch/>
        </p:blipFill>
        <p:spPr bwMode="auto">
          <a:xfrm>
            <a:off x="6629400" y="4886143"/>
            <a:ext cx="1314451"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196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8333" y="0"/>
            <a:ext cx="5450531"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rPr>
              <a:t>ANNOUNCEMENTS</a:t>
            </a:r>
            <a:endParaRPr lang="en-US" sz="4400" b="1" dirty="0">
              <a:solidFill>
                <a:schemeClr val="bg2">
                  <a:lumMod val="50000"/>
                </a:schemeClr>
              </a:solidFill>
              <a:latin typeface="Trajan Pro" pitchFamily="18" charset="0"/>
              <a:ea typeface="ＭＳ Ｐゴシック" pitchFamily="34" charset="-128"/>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85900" y="933236"/>
            <a:ext cx="6172200" cy="1754326"/>
          </a:xfrm>
          <a:prstGeom prst="rect">
            <a:avLst/>
          </a:prstGeom>
        </p:spPr>
        <p:txBody>
          <a:bodyPr wrap="square">
            <a:spAutoFit/>
          </a:bodyPr>
          <a:lstStyle/>
          <a:p>
            <a:pPr lvl="3"/>
            <a:r>
              <a:rPr lang="en-US" sz="3600" b="1" dirty="0" smtClean="0">
                <a:latin typeface="Trajan Pro"/>
              </a:rPr>
              <a:t>Dr. Robert Burkhardt</a:t>
            </a:r>
          </a:p>
          <a:p>
            <a:pPr lvl="3" algn="ctr"/>
            <a:r>
              <a:rPr lang="en-US" sz="3600" b="1" i="1" dirty="0" smtClean="0">
                <a:latin typeface="Trajan Pro"/>
              </a:rPr>
              <a:t>Rare Book Room</a:t>
            </a:r>
          </a:p>
          <a:p>
            <a:pPr lvl="3" algn="ctr"/>
            <a:r>
              <a:rPr lang="en-US" sz="3600" b="1" i="1" dirty="0" smtClean="0">
                <a:latin typeface="Trajan Pro"/>
              </a:rPr>
              <a:t>Library</a:t>
            </a:r>
            <a:endParaRPr lang="en-US" sz="3600" i="1" dirty="0" smtClean="0">
              <a:latin typeface="Trajan Pro"/>
            </a:endParaRPr>
          </a:p>
        </p:txBody>
      </p:sp>
      <p:sp>
        <p:nvSpPr>
          <p:cNvPr id="7" name="Footer Placeholder 6"/>
          <p:cNvSpPr>
            <a:spLocks noGrp="1"/>
          </p:cNvSpPr>
          <p:nvPr>
            <p:ph type="ftr" sz="quarter" idx="11"/>
          </p:nvPr>
        </p:nvSpPr>
        <p:spPr/>
        <p:txBody>
          <a:bodyPr/>
          <a:lstStyle/>
          <a:p>
            <a:r>
              <a:rPr lang="en-US" dirty="0" smtClean="0"/>
              <a:t>Athens State University</a:t>
            </a:r>
            <a:endParaRPr lang="en-US" dirty="0"/>
          </a:p>
        </p:txBody>
      </p:sp>
      <p:sp>
        <p:nvSpPr>
          <p:cNvPr id="8" name="Slide Number Placeholder 7"/>
          <p:cNvSpPr>
            <a:spLocks noGrp="1"/>
          </p:cNvSpPr>
          <p:nvPr>
            <p:ph type="sldNum" sz="quarter" idx="12"/>
          </p:nvPr>
        </p:nvSpPr>
        <p:spPr/>
        <p:txBody>
          <a:bodyPr/>
          <a:lstStyle/>
          <a:p>
            <a:fld id="{7A092F3F-A52C-49FD-A502-DE7425334113}" type="slidenum">
              <a:rPr lang="en-US" smtClean="0"/>
              <a:t>40</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640" y="2687562"/>
            <a:ext cx="6014720" cy="3383280"/>
          </a:xfrm>
          <a:prstGeom prst="rect">
            <a:avLst/>
          </a:prstGeom>
          <a:ln>
            <a:noFill/>
          </a:ln>
          <a:effectLst>
            <a:softEdge rad="112500"/>
          </a:effectLst>
        </p:spPr>
      </p:pic>
    </p:spTree>
    <p:extLst>
      <p:ext uri="{BB962C8B-B14F-4D97-AF65-F5344CB8AC3E}">
        <p14:creationId xmlns:p14="http://schemas.microsoft.com/office/powerpoint/2010/main" val="2222460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8333" y="0"/>
            <a:ext cx="5450531" cy="769441"/>
          </a:xfrm>
          <a:prstGeom prst="rect">
            <a:avLst/>
          </a:prstGeom>
        </p:spPr>
        <p:txBody>
          <a:bodyPr wrap="none">
            <a:spAutoFit/>
          </a:bodyPr>
          <a:lstStyle/>
          <a:p>
            <a:pPr algn="ctr"/>
            <a:r>
              <a:rPr lang="en-US" sz="4400" b="1" dirty="0" smtClean="0">
                <a:solidFill>
                  <a:schemeClr val="bg2">
                    <a:lumMod val="50000"/>
                  </a:schemeClr>
                </a:solidFill>
                <a:latin typeface="Trajan Pro" pitchFamily="18" charset="0"/>
                <a:ea typeface="ＭＳ Ｐゴシック" pitchFamily="34" charset="-128"/>
              </a:rPr>
              <a:t>ANNOUNCEMENTS</a:t>
            </a:r>
            <a:endParaRPr lang="en-US" sz="4400" b="1" dirty="0">
              <a:solidFill>
                <a:schemeClr val="bg2">
                  <a:lumMod val="50000"/>
                </a:schemeClr>
              </a:solidFill>
              <a:latin typeface="Trajan Pro" pitchFamily="18" charset="0"/>
              <a:ea typeface="ＭＳ Ｐゴシック" pitchFamily="34" charset="-128"/>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4800" y="990600"/>
            <a:ext cx="8763000" cy="830997"/>
          </a:xfrm>
          <a:prstGeom prst="rect">
            <a:avLst/>
          </a:prstGeom>
          <a:noFill/>
        </p:spPr>
        <p:txBody>
          <a:bodyPr wrap="square" rtlCol="0">
            <a:spAutoFit/>
          </a:bodyPr>
          <a:lstStyle/>
          <a:p>
            <a:pPr algn="ctr"/>
            <a:endParaRPr lang="en-US" sz="2000" b="1" dirty="0"/>
          </a:p>
          <a:p>
            <a:pPr algn="ctr"/>
            <a:endParaRPr lang="en-US" sz="2800" b="1" dirty="0"/>
          </a:p>
        </p:txBody>
      </p:sp>
      <p:sp>
        <p:nvSpPr>
          <p:cNvPr id="7" name="Footer Placeholder 6"/>
          <p:cNvSpPr>
            <a:spLocks noGrp="1"/>
          </p:cNvSpPr>
          <p:nvPr>
            <p:ph type="ftr" sz="quarter" idx="11"/>
          </p:nvPr>
        </p:nvSpPr>
        <p:spPr/>
        <p:txBody>
          <a:bodyPr/>
          <a:lstStyle/>
          <a:p>
            <a:r>
              <a:rPr lang="en-US" dirty="0" smtClean="0"/>
              <a:t>Athens State University</a:t>
            </a:r>
            <a:endParaRPr lang="en-US" dirty="0"/>
          </a:p>
        </p:txBody>
      </p:sp>
      <p:sp>
        <p:nvSpPr>
          <p:cNvPr id="8" name="Slide Number Placeholder 7"/>
          <p:cNvSpPr>
            <a:spLocks noGrp="1"/>
          </p:cNvSpPr>
          <p:nvPr>
            <p:ph type="sldNum" sz="quarter" idx="12"/>
          </p:nvPr>
        </p:nvSpPr>
        <p:spPr/>
        <p:txBody>
          <a:bodyPr/>
          <a:lstStyle/>
          <a:p>
            <a:fld id="{7A092F3F-A52C-49FD-A502-DE7425334113}" type="slidenum">
              <a:rPr lang="en-US" smtClean="0"/>
              <a:t>41</a:t>
            </a:fld>
            <a:endParaRPr lang="en-US" dirty="0"/>
          </a:p>
        </p:txBody>
      </p:sp>
      <p:sp>
        <p:nvSpPr>
          <p:cNvPr id="2" name="TextBox 1"/>
          <p:cNvSpPr txBox="1"/>
          <p:nvPr/>
        </p:nvSpPr>
        <p:spPr>
          <a:xfrm>
            <a:off x="5263257" y="2173306"/>
            <a:ext cx="3907993" cy="2123658"/>
          </a:xfrm>
          <a:prstGeom prst="rect">
            <a:avLst/>
          </a:prstGeom>
          <a:noFill/>
        </p:spPr>
        <p:txBody>
          <a:bodyPr wrap="none" rtlCol="0">
            <a:spAutoFit/>
          </a:bodyPr>
          <a:lstStyle/>
          <a:p>
            <a:r>
              <a:rPr lang="en-US" sz="3200" b="1" dirty="0" smtClean="0">
                <a:latin typeface="Trajan Pro"/>
              </a:rPr>
              <a:t>Purchase of Property</a:t>
            </a:r>
          </a:p>
          <a:p>
            <a:endParaRPr lang="en-US" sz="2000" dirty="0" smtClean="0">
              <a:latin typeface="Trajan Pro"/>
            </a:endParaRPr>
          </a:p>
          <a:p>
            <a:r>
              <a:rPr lang="en-US" sz="2000" dirty="0" smtClean="0">
                <a:latin typeface="Trajan Pro"/>
              </a:rPr>
              <a:t>       307 North Beaty Street</a:t>
            </a:r>
          </a:p>
          <a:p>
            <a:endParaRPr lang="en-US" sz="2000" dirty="0">
              <a:latin typeface="Trajan Pro"/>
            </a:endParaRPr>
          </a:p>
          <a:p>
            <a:endParaRPr lang="en-US" sz="2000" dirty="0" smtClean="0">
              <a:latin typeface="Trajan Pro"/>
            </a:endParaRPr>
          </a:p>
          <a:p>
            <a:r>
              <a:rPr lang="en-US" sz="2000" dirty="0" smtClean="0">
                <a:latin typeface="Trajan Pro"/>
              </a:rPr>
              <a:t>                 $290,000</a:t>
            </a:r>
            <a:endParaRPr lang="en-US" sz="2000" dirty="0">
              <a:latin typeface="Trajan Pro"/>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915" t="11943" r="13515" b="6463"/>
          <a:stretch/>
        </p:blipFill>
        <p:spPr bwMode="auto">
          <a:xfrm>
            <a:off x="282388" y="1600200"/>
            <a:ext cx="4934471" cy="35661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599786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5</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20" b="3304"/>
          <a:stretch/>
        </p:blipFill>
        <p:spPr bwMode="auto">
          <a:xfrm>
            <a:off x="2743200" y="26894"/>
            <a:ext cx="5268743" cy="645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245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41" y="-85725"/>
            <a:ext cx="7060715" cy="830997"/>
          </a:xfrm>
          <a:prstGeom prst="rect">
            <a:avLst/>
          </a:prstGeom>
        </p:spPr>
        <p:txBody>
          <a:bodyPr wrap="none">
            <a:spAutoFit/>
          </a:bodyPr>
          <a:lstStyle/>
          <a:p>
            <a:pPr algn="ctr"/>
            <a:r>
              <a:rPr lang="en-US" sz="4800" b="1" dirty="0" smtClean="0">
                <a:solidFill>
                  <a:schemeClr val="bg2">
                    <a:lumMod val="50000"/>
                  </a:schemeClr>
                </a:solidFill>
                <a:latin typeface="Trajan Pro" pitchFamily="18" charset="0"/>
                <a:ea typeface="ＭＳ Ｐゴシック" pitchFamily="34" charset="-128"/>
                <a:cs typeface="+mj-cs"/>
              </a:rPr>
              <a:t>GRADUATE PROGRAM</a:t>
            </a:r>
            <a:endParaRPr lang="en-US" sz="48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679295" y="6858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6</a:t>
            </a:fld>
            <a:endParaRPr lang="en-US" dirty="0"/>
          </a:p>
        </p:txBody>
      </p:sp>
      <p:sp>
        <p:nvSpPr>
          <p:cNvPr id="2" name="TextBox 1"/>
          <p:cNvSpPr txBox="1"/>
          <p:nvPr/>
        </p:nvSpPr>
        <p:spPr>
          <a:xfrm>
            <a:off x="5867401" y="742224"/>
            <a:ext cx="3276600" cy="5032147"/>
          </a:xfrm>
          <a:prstGeom prst="rect">
            <a:avLst/>
          </a:prstGeom>
          <a:noFill/>
        </p:spPr>
        <p:txBody>
          <a:bodyPr wrap="square" rtlCol="0">
            <a:spAutoFit/>
          </a:bodyPr>
          <a:lstStyle/>
          <a:p>
            <a:pPr marL="457200" indent="-457200">
              <a:buFont typeface="Wingdings" panose="05000000000000000000" pitchFamily="2" charset="2"/>
              <a:buChar char="v"/>
            </a:pPr>
            <a:r>
              <a:rPr lang="en-US" sz="2000" dirty="0" smtClean="0">
                <a:latin typeface="Trajan Pro"/>
              </a:rPr>
              <a:t>Landing page for graduate program inquiries</a:t>
            </a:r>
          </a:p>
          <a:p>
            <a:r>
              <a:rPr lang="en-US" sz="1600" dirty="0" smtClean="0">
                <a:latin typeface="Trajan Pro"/>
                <a:hlinkClick r:id="rId3"/>
              </a:rPr>
              <a:t> </a:t>
            </a:r>
            <a:endParaRPr lang="en-US" sz="1600" dirty="0">
              <a:latin typeface="Trajan Pro"/>
            </a:endParaRPr>
          </a:p>
          <a:p>
            <a:endParaRPr lang="en-US" sz="1600" dirty="0" smtClean="0">
              <a:latin typeface="Trajan Pro"/>
            </a:endParaRPr>
          </a:p>
          <a:p>
            <a:pPr marL="171450" indent="-171450">
              <a:buFont typeface="Wingdings" panose="05000000000000000000" pitchFamily="2" charset="2"/>
              <a:buChar char="v"/>
            </a:pPr>
            <a:endParaRPr lang="en-US" sz="900" dirty="0" smtClean="0">
              <a:latin typeface="Trajan Pro"/>
            </a:endParaRPr>
          </a:p>
          <a:p>
            <a:pPr marL="457200" indent="-457200">
              <a:buFont typeface="Wingdings" panose="05000000000000000000" pitchFamily="2" charset="2"/>
              <a:buChar char="v"/>
            </a:pPr>
            <a:r>
              <a:rPr lang="en-US" sz="2000" dirty="0" smtClean="0">
                <a:latin typeface="Trajan Pro"/>
              </a:rPr>
              <a:t>Over 80 prospects have used this tool and each one receives a personal response</a:t>
            </a:r>
          </a:p>
          <a:p>
            <a:pPr marL="457200" indent="-457200">
              <a:buFont typeface="Wingdings" panose="05000000000000000000" pitchFamily="2" charset="2"/>
              <a:buChar char="v"/>
            </a:pPr>
            <a:endParaRPr lang="en-US" sz="2000" dirty="0" smtClean="0">
              <a:latin typeface="Trajan Pro"/>
            </a:endParaRPr>
          </a:p>
          <a:p>
            <a:pPr marL="457200" indent="-457200">
              <a:buFont typeface="Wingdings" panose="05000000000000000000" pitchFamily="2" charset="2"/>
              <a:buChar char="v"/>
            </a:pPr>
            <a:r>
              <a:rPr lang="en-US" sz="2000" dirty="0" smtClean="0">
                <a:latin typeface="Trajan Pro"/>
              </a:rPr>
              <a:t>Can also access graduate information from main webpage under</a:t>
            </a:r>
          </a:p>
          <a:p>
            <a:pPr marL="914400" lvl="1" indent="-457200">
              <a:buFont typeface="Wingdings" panose="05000000000000000000" pitchFamily="2" charset="2"/>
              <a:buChar char="§"/>
            </a:pPr>
            <a:r>
              <a:rPr lang="en-US" sz="2000" dirty="0" smtClean="0">
                <a:latin typeface="Trajan Pro"/>
              </a:rPr>
              <a:t>Future students</a:t>
            </a:r>
          </a:p>
          <a:p>
            <a:pPr marL="914400" lvl="1" indent="-457200">
              <a:buFont typeface="Wingdings" panose="05000000000000000000" pitchFamily="2" charset="2"/>
              <a:buChar char="§"/>
            </a:pPr>
            <a:r>
              <a:rPr lang="en-US" sz="2000" dirty="0" smtClean="0">
                <a:latin typeface="Trajan Pro"/>
              </a:rPr>
              <a:t>Academics</a:t>
            </a:r>
          </a:p>
          <a:p>
            <a:pPr marL="914400" lvl="1" indent="-457200">
              <a:buFont typeface="Wingdings" panose="05000000000000000000" pitchFamily="2" charset="2"/>
              <a:buChar char="§"/>
            </a:pPr>
            <a:r>
              <a:rPr lang="en-US" sz="2000" dirty="0" smtClean="0">
                <a:latin typeface="Trajan Pro"/>
              </a:rPr>
              <a:t>College of Business</a:t>
            </a:r>
          </a:p>
        </p:txBody>
      </p:sp>
      <p:grpSp>
        <p:nvGrpSpPr>
          <p:cNvPr id="10" name="Group 9"/>
          <p:cNvGrpSpPr>
            <a:grpSpLocks noChangeAspect="1"/>
          </p:cNvGrpSpPr>
          <p:nvPr/>
        </p:nvGrpSpPr>
        <p:grpSpPr>
          <a:xfrm>
            <a:off x="152400" y="745272"/>
            <a:ext cx="5791199" cy="4297680"/>
            <a:chOff x="76200" y="742224"/>
            <a:chExt cx="6861337" cy="5029200"/>
          </a:xfrm>
        </p:grpSpPr>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82"/>
            <a:stretch/>
          </p:blipFill>
          <p:spPr bwMode="auto">
            <a:xfrm>
              <a:off x="76201" y="742224"/>
              <a:ext cx="6797305" cy="265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55"/>
            <a:stretch/>
          </p:blipFill>
          <p:spPr bwMode="auto">
            <a:xfrm>
              <a:off x="76200" y="3392241"/>
              <a:ext cx="6861337" cy="237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a:xfrm>
            <a:off x="1524000" y="5334000"/>
            <a:ext cx="2535694" cy="369332"/>
          </a:xfrm>
          <a:prstGeom prst="rect">
            <a:avLst/>
          </a:prstGeom>
        </p:spPr>
        <p:txBody>
          <a:bodyPr wrap="none">
            <a:spAutoFit/>
          </a:bodyPr>
          <a:lstStyle/>
          <a:p>
            <a:r>
              <a:rPr lang="en-US" dirty="0">
                <a:latin typeface="Trajan Pro"/>
                <a:hlinkClick r:id="rId3"/>
              </a:rPr>
              <a:t>www.athens.edu/masters</a:t>
            </a:r>
            <a:r>
              <a:rPr lang="en-US" dirty="0">
                <a:latin typeface="Trajan Pro"/>
              </a:rPr>
              <a:t> </a:t>
            </a:r>
          </a:p>
        </p:txBody>
      </p:sp>
    </p:spTree>
    <p:extLst>
      <p:ext uri="{BB962C8B-B14F-4D97-AF65-F5344CB8AC3E}">
        <p14:creationId xmlns:p14="http://schemas.microsoft.com/office/powerpoint/2010/main" val="2837995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79283" y="1752600"/>
            <a:ext cx="793131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73370" y="1557337"/>
            <a:ext cx="7397261" cy="4893647"/>
          </a:xfrm>
          <a:prstGeom prst="rect">
            <a:avLst/>
          </a:prstGeom>
        </p:spPr>
        <p:txBody>
          <a:bodyPr wrap="square">
            <a:spAutoFit/>
          </a:bodyPr>
          <a:lstStyle/>
          <a:p>
            <a:pPr lvl="0"/>
            <a:endParaRPr lang="en-US" sz="2800" b="1" dirty="0" smtClean="0">
              <a:latin typeface="Trajan Pro"/>
            </a:endParaRPr>
          </a:p>
          <a:p>
            <a:pPr lvl="0"/>
            <a:r>
              <a:rPr lang="en-US" sz="2800" b="1" dirty="0" smtClean="0">
                <a:latin typeface="Trajan Pro"/>
              </a:rPr>
              <a:t>Approved the M.A. in Religious Studies </a:t>
            </a:r>
          </a:p>
          <a:p>
            <a:pPr lvl="0"/>
            <a:r>
              <a:rPr lang="en-US" sz="2800" b="1" dirty="0" smtClean="0">
                <a:latin typeface="Trajan Pro"/>
              </a:rPr>
              <a:t>on June 12, 2015</a:t>
            </a:r>
            <a:endParaRPr lang="en-US" sz="2800" b="1" dirty="0">
              <a:latin typeface="Trajan Pro"/>
            </a:endParaRPr>
          </a:p>
          <a:p>
            <a:pPr lvl="0"/>
            <a:endParaRPr lang="en-US" sz="2800" dirty="0" smtClean="0">
              <a:solidFill>
                <a:srgbClr val="0070C0"/>
              </a:solidFill>
              <a:latin typeface="Trajan Pro"/>
            </a:endParaRPr>
          </a:p>
          <a:p>
            <a:pPr lvl="0"/>
            <a:r>
              <a:rPr lang="en-US" sz="2800" b="1" dirty="0">
                <a:latin typeface="Trajan Pro"/>
              </a:rPr>
              <a:t>Approved the following certificate programs</a:t>
            </a:r>
            <a:r>
              <a:rPr lang="en-US" sz="2800" b="1" dirty="0" smtClean="0">
                <a:latin typeface="Trajan Pro"/>
              </a:rPr>
              <a:t>:</a:t>
            </a:r>
          </a:p>
          <a:p>
            <a:pPr lvl="0"/>
            <a:endParaRPr lang="en-US" sz="1600" dirty="0">
              <a:latin typeface="Trajan Pro"/>
            </a:endParaRPr>
          </a:p>
          <a:p>
            <a:pPr marL="1200150" lvl="2" indent="-285750">
              <a:buFont typeface="Wingdings" panose="05000000000000000000" pitchFamily="2" charset="2"/>
              <a:buChar char="v"/>
            </a:pPr>
            <a:r>
              <a:rPr lang="en-US" dirty="0" smtClean="0">
                <a:latin typeface="Trajan Pro"/>
              </a:rPr>
              <a:t>Aviation Management</a:t>
            </a:r>
          </a:p>
          <a:p>
            <a:pPr marL="1200150" lvl="2" indent="-285750">
              <a:buFont typeface="Wingdings" panose="05000000000000000000" pitchFamily="2" charset="2"/>
              <a:buChar char="v"/>
            </a:pPr>
            <a:r>
              <a:rPr lang="en-US" dirty="0" smtClean="0">
                <a:latin typeface="Trajan Pro"/>
              </a:rPr>
              <a:t>Management of Technology</a:t>
            </a:r>
          </a:p>
          <a:p>
            <a:pPr marL="1200150" lvl="2" indent="-285750">
              <a:buFont typeface="Wingdings" panose="05000000000000000000" pitchFamily="2" charset="2"/>
              <a:buChar char="v"/>
            </a:pPr>
            <a:r>
              <a:rPr lang="en-US" dirty="0" smtClean="0">
                <a:latin typeface="Trajan Pro"/>
              </a:rPr>
              <a:t>Program Management</a:t>
            </a:r>
          </a:p>
          <a:p>
            <a:pPr marL="1200150" lvl="2" indent="-285750">
              <a:buFont typeface="Wingdings" panose="05000000000000000000" pitchFamily="2" charset="2"/>
              <a:buChar char="v"/>
            </a:pPr>
            <a:r>
              <a:rPr lang="en-US" dirty="0" smtClean="0">
                <a:latin typeface="Trajan Pro"/>
              </a:rPr>
              <a:t>Educational Technology</a:t>
            </a:r>
          </a:p>
          <a:p>
            <a:pPr marL="1200150" lvl="2" indent="-285750">
              <a:buFont typeface="Wingdings" panose="05000000000000000000" pitchFamily="2" charset="2"/>
              <a:buChar char="v"/>
            </a:pPr>
            <a:r>
              <a:rPr lang="en-US" dirty="0" smtClean="0">
                <a:latin typeface="Trajan Pro"/>
              </a:rPr>
              <a:t>English Language Learner (ELL)</a:t>
            </a:r>
          </a:p>
          <a:p>
            <a:pPr marL="1200150" lvl="2" indent="-285750">
              <a:buFont typeface="Wingdings" panose="05000000000000000000" pitchFamily="2" charset="2"/>
              <a:buChar char="v"/>
            </a:pPr>
            <a:r>
              <a:rPr lang="en-US" dirty="0" smtClean="0">
                <a:latin typeface="Trajan Pro"/>
              </a:rPr>
              <a:t>Instructional Design</a:t>
            </a:r>
          </a:p>
          <a:p>
            <a:pPr marL="1200150" lvl="2" indent="-285750">
              <a:buFont typeface="Wingdings" panose="05000000000000000000" pitchFamily="2" charset="2"/>
              <a:buChar char="v"/>
            </a:pPr>
            <a:r>
              <a:rPr lang="en-US" dirty="0" smtClean="0">
                <a:latin typeface="Trajan Pro"/>
              </a:rPr>
              <a:t>Instructional Technology</a:t>
            </a: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7</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991"/>
            <a:ext cx="80867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201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368" y="0"/>
            <a:ext cx="8438464" cy="2185214"/>
          </a:xfrm>
          <a:prstGeom prst="rect">
            <a:avLst/>
          </a:prstGeom>
        </p:spPr>
        <p:txBody>
          <a:bodyPr wrap="none">
            <a:spAutoFit/>
          </a:bodyPr>
          <a:lstStyle/>
          <a:p>
            <a:pPr algn="ctr"/>
            <a:r>
              <a:rPr lang="en-US" sz="4800" b="1" dirty="0" smtClean="0">
                <a:solidFill>
                  <a:schemeClr val="bg2">
                    <a:lumMod val="50000"/>
                  </a:schemeClr>
                </a:solidFill>
                <a:latin typeface="Trajan Pro" pitchFamily="18" charset="0"/>
                <a:ea typeface="ＭＳ Ｐゴシック" pitchFamily="34" charset="-128"/>
                <a:cs typeface="+mj-cs"/>
              </a:rPr>
              <a:t>RESTRUCTURE</a:t>
            </a:r>
          </a:p>
          <a:p>
            <a:pPr algn="ctr"/>
            <a:r>
              <a:rPr lang="en-US" sz="4800" b="1" dirty="0" smtClean="0">
                <a:solidFill>
                  <a:schemeClr val="bg2">
                    <a:lumMod val="50000"/>
                  </a:schemeClr>
                </a:solidFill>
                <a:latin typeface="Trajan Pro" pitchFamily="18" charset="0"/>
                <a:ea typeface="ＭＳ Ｐゴシック" pitchFamily="34" charset="-128"/>
                <a:cs typeface="+mj-cs"/>
              </a:rPr>
              <a:t>ACADEMIC DEPARTMENTS</a:t>
            </a:r>
          </a:p>
          <a:p>
            <a:pPr algn="ctr"/>
            <a:r>
              <a:rPr lang="en-US" sz="3600" b="1" dirty="0" smtClean="0">
                <a:solidFill>
                  <a:schemeClr val="bg2">
                    <a:lumMod val="50000"/>
                  </a:schemeClr>
                </a:solidFill>
                <a:latin typeface="Trajan Pro" pitchFamily="18" charset="0"/>
                <a:ea typeface="ＭＳ Ｐゴシック" pitchFamily="34" charset="-128"/>
                <a:cs typeface="+mj-cs"/>
              </a:rPr>
              <a:t>College of Business</a:t>
            </a:r>
            <a:endParaRPr lang="en-US" sz="4800" b="1" dirty="0">
              <a:solidFill>
                <a:schemeClr val="bg2">
                  <a:lumMod val="50000"/>
                </a:schemeClr>
              </a:solidFill>
              <a:latin typeface="Trajan Pro" pitchFamily="18" charset="0"/>
              <a:ea typeface="ＭＳ Ｐゴシック" pitchFamily="34" charset="-128"/>
              <a:cs typeface="+mj-cs"/>
            </a:endParaRP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8</a:t>
            </a:fld>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4" t="15994" r="1816"/>
          <a:stretch/>
        </p:blipFill>
        <p:spPr bwMode="auto">
          <a:xfrm>
            <a:off x="555811" y="2362200"/>
            <a:ext cx="8267021" cy="313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718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364" y="0"/>
            <a:ext cx="8438464" cy="1569660"/>
          </a:xfrm>
          <a:prstGeom prst="rect">
            <a:avLst/>
          </a:prstGeom>
        </p:spPr>
        <p:txBody>
          <a:bodyPr wrap="none">
            <a:spAutoFit/>
          </a:bodyPr>
          <a:lstStyle/>
          <a:p>
            <a:pPr algn="ctr"/>
            <a:r>
              <a:rPr lang="en-US" sz="4800" b="1" dirty="0">
                <a:solidFill>
                  <a:schemeClr val="bg2">
                    <a:lumMod val="50000"/>
                  </a:schemeClr>
                </a:solidFill>
                <a:latin typeface="Trajan Pro" pitchFamily="18" charset="0"/>
                <a:ea typeface="ＭＳ Ｐゴシック" pitchFamily="34" charset="-128"/>
              </a:rPr>
              <a:t>RESTRUCTURE</a:t>
            </a:r>
          </a:p>
          <a:p>
            <a:pPr algn="ctr"/>
            <a:r>
              <a:rPr lang="en-US" sz="4800" b="1" dirty="0">
                <a:solidFill>
                  <a:schemeClr val="bg2">
                    <a:lumMod val="50000"/>
                  </a:schemeClr>
                </a:solidFill>
                <a:latin typeface="Trajan Pro" pitchFamily="18" charset="0"/>
                <a:ea typeface="ＭＳ Ｐゴシック" pitchFamily="34" charset="-128"/>
              </a:rPr>
              <a:t>ACADEMIC DEPARTMENTS</a:t>
            </a:r>
          </a:p>
        </p:txBody>
      </p:sp>
      <p:cxnSp>
        <p:nvCxnSpPr>
          <p:cNvPr id="5" name="Straight Connector 4"/>
          <p:cNvCxnSpPr/>
          <p:nvPr/>
        </p:nvCxnSpPr>
        <p:spPr>
          <a:xfrm>
            <a:off x="679283" y="838200"/>
            <a:ext cx="7848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2400" y="905435"/>
            <a:ext cx="9087443" cy="954107"/>
          </a:xfrm>
          <a:prstGeom prst="rect">
            <a:avLst/>
          </a:prstGeom>
        </p:spPr>
        <p:txBody>
          <a:bodyPr wrap="square">
            <a:spAutoFit/>
          </a:bodyPr>
          <a:lstStyle/>
          <a:p>
            <a:pPr marL="342900" lvl="0" indent="-342900">
              <a:buFont typeface="Wingdings" panose="05000000000000000000" pitchFamily="2" charset="2"/>
              <a:buChar char="v"/>
            </a:pPr>
            <a:endParaRPr lang="en-US" sz="2000" dirty="0" smtClean="0">
              <a:latin typeface="Trajan Pro"/>
            </a:endParaRPr>
          </a:p>
          <a:p>
            <a:pPr lvl="1"/>
            <a:endParaRPr lang="en-US" dirty="0" smtClean="0">
              <a:solidFill>
                <a:srgbClr val="0070C0"/>
              </a:solidFill>
            </a:endParaRPr>
          </a:p>
          <a:p>
            <a:pPr lvl="1"/>
            <a:endParaRPr lang="en-US" dirty="0" smtClean="0">
              <a:solidFill>
                <a:srgbClr val="0070C0"/>
              </a:solidFill>
            </a:endParaRPr>
          </a:p>
        </p:txBody>
      </p:sp>
      <p:sp>
        <p:nvSpPr>
          <p:cNvPr id="6" name="Footer Placeholder 5"/>
          <p:cNvSpPr>
            <a:spLocks noGrp="1"/>
          </p:cNvSpPr>
          <p:nvPr>
            <p:ph type="ftr" sz="quarter" idx="11"/>
          </p:nvPr>
        </p:nvSpPr>
        <p:spPr/>
        <p:txBody>
          <a:bodyPr/>
          <a:lstStyle/>
          <a:p>
            <a:r>
              <a:rPr lang="en-US" dirty="0" smtClean="0"/>
              <a:t>Athens State University</a:t>
            </a:r>
            <a:endParaRPr lang="en-US" dirty="0"/>
          </a:p>
        </p:txBody>
      </p:sp>
      <p:sp>
        <p:nvSpPr>
          <p:cNvPr id="7" name="Slide Number Placeholder 6"/>
          <p:cNvSpPr>
            <a:spLocks noGrp="1"/>
          </p:cNvSpPr>
          <p:nvPr>
            <p:ph type="sldNum" sz="quarter" idx="12"/>
          </p:nvPr>
        </p:nvSpPr>
        <p:spPr/>
        <p:txBody>
          <a:bodyPr/>
          <a:lstStyle/>
          <a:p>
            <a:fld id="{7A092F3F-A52C-49FD-A502-DE7425334113}" type="slidenum">
              <a:rPr lang="en-US" smtClean="0"/>
              <a:t>9</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7" t="20422" r="2329" b="16537"/>
          <a:stretch/>
        </p:blipFill>
        <p:spPr bwMode="auto">
          <a:xfrm>
            <a:off x="384364" y="2438400"/>
            <a:ext cx="8303765" cy="190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45757" y="1498285"/>
            <a:ext cx="4288353" cy="646331"/>
          </a:xfrm>
          <a:prstGeom prst="rect">
            <a:avLst/>
          </a:prstGeom>
        </p:spPr>
        <p:txBody>
          <a:bodyPr wrap="none">
            <a:spAutoFit/>
          </a:bodyPr>
          <a:lstStyle/>
          <a:p>
            <a:pPr algn="ctr"/>
            <a:r>
              <a:rPr lang="en-US" sz="3600" b="1" dirty="0">
                <a:solidFill>
                  <a:schemeClr val="bg2">
                    <a:lumMod val="50000"/>
                  </a:schemeClr>
                </a:solidFill>
                <a:latin typeface="Trajan Pro" pitchFamily="18" charset="0"/>
                <a:ea typeface="ＭＳ Ｐゴシック" pitchFamily="34" charset="-128"/>
              </a:rPr>
              <a:t>College of </a:t>
            </a:r>
            <a:r>
              <a:rPr lang="en-US" sz="3600" b="1" dirty="0" smtClean="0">
                <a:solidFill>
                  <a:schemeClr val="bg2">
                    <a:lumMod val="50000"/>
                  </a:schemeClr>
                </a:solidFill>
                <a:latin typeface="Trajan Pro" pitchFamily="18" charset="0"/>
                <a:ea typeface="ＭＳ Ｐゴシック" pitchFamily="34" charset="-128"/>
              </a:rPr>
              <a:t>Education</a:t>
            </a:r>
            <a:endParaRPr lang="en-US" sz="4800" b="1" dirty="0">
              <a:solidFill>
                <a:schemeClr val="bg2">
                  <a:lumMod val="50000"/>
                </a:schemeClr>
              </a:solidFill>
              <a:latin typeface="Trajan Pro" pitchFamily="18" charset="0"/>
              <a:ea typeface="ＭＳ Ｐゴシック" pitchFamily="34" charset="-128"/>
            </a:endParaRPr>
          </a:p>
        </p:txBody>
      </p:sp>
    </p:spTree>
    <p:extLst>
      <p:ext uri="{BB962C8B-B14F-4D97-AF65-F5344CB8AC3E}">
        <p14:creationId xmlns:p14="http://schemas.microsoft.com/office/powerpoint/2010/main" val="32205133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4084</TotalTime>
  <Words>1432</Words>
  <Application>Microsoft Office PowerPoint</Application>
  <PresentationFormat>On-screen Show (4:3)</PresentationFormat>
  <Paragraphs>410</Paragraphs>
  <Slides>41</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Concourse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CAMPUS PROJECTS UPDATE</vt:lpstr>
      <vt:lpstr>CAMPUS PROJECTS</vt:lpstr>
      <vt:lpstr>CAMPUS PROJECTS</vt:lpstr>
      <vt:lpstr>CAMPUS PROJECTS</vt:lpstr>
      <vt:lpstr>CAMPUS PROJECTS</vt:lpstr>
      <vt:lpstr>CAMPUS PROJECTS</vt:lpstr>
      <vt:lpstr>CAMPUS PROJECTS</vt:lpstr>
      <vt:lpstr>CAMPUS PROJECTS</vt:lpstr>
      <vt:lpstr>PowerPoint Presentation</vt:lpstr>
      <vt:lpstr>2014/15 CREDIT HOUR PRODUCTION ACTUAL vs. BUDGET</vt:lpstr>
      <vt:lpstr>FALL 2015 ENROLLMENT </vt:lpstr>
      <vt:lpstr>AREA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Gooch</dc:creator>
  <cp:lastModifiedBy>Jackie Gooch</cp:lastModifiedBy>
  <cp:revision>916</cp:revision>
  <cp:lastPrinted>2015-07-15T14:59:43Z</cp:lastPrinted>
  <dcterms:created xsi:type="dcterms:W3CDTF">2014-06-06T20:53:28Z</dcterms:created>
  <dcterms:modified xsi:type="dcterms:W3CDTF">2015-07-15T15:03:26Z</dcterms:modified>
</cp:coreProperties>
</file>