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1" r:id="rId1"/>
  </p:sldMasterIdLst>
  <p:notesMasterIdLst>
    <p:notesMasterId r:id="rId49"/>
  </p:notesMasterIdLst>
  <p:handoutMasterIdLst>
    <p:handoutMasterId r:id="rId50"/>
  </p:handoutMasterIdLst>
  <p:sldIdLst>
    <p:sldId id="256" r:id="rId2"/>
    <p:sldId id="521" r:id="rId3"/>
    <p:sldId id="350" r:id="rId4"/>
    <p:sldId id="540" r:id="rId5"/>
    <p:sldId id="477" r:id="rId6"/>
    <p:sldId id="511" r:id="rId7"/>
    <p:sldId id="549" r:id="rId8"/>
    <p:sldId id="495" r:id="rId9"/>
    <p:sldId id="546" r:id="rId10"/>
    <p:sldId id="543" r:id="rId11"/>
    <p:sldId id="547" r:id="rId12"/>
    <p:sldId id="542" r:id="rId13"/>
    <p:sldId id="545" r:id="rId14"/>
    <p:sldId id="541" r:id="rId15"/>
    <p:sldId id="544" r:id="rId16"/>
    <p:sldId id="314" r:id="rId17"/>
    <p:sldId id="525" r:id="rId18"/>
    <p:sldId id="505" r:id="rId19"/>
    <p:sldId id="482" r:id="rId20"/>
    <p:sldId id="486" r:id="rId21"/>
    <p:sldId id="506" r:id="rId22"/>
    <p:sldId id="502" r:id="rId23"/>
    <p:sldId id="501" r:id="rId24"/>
    <p:sldId id="503" r:id="rId25"/>
    <p:sldId id="497" r:id="rId26"/>
    <p:sldId id="539" r:id="rId27"/>
    <p:sldId id="529" r:id="rId28"/>
    <p:sldId id="530" r:id="rId29"/>
    <p:sldId id="532" r:id="rId30"/>
    <p:sldId id="533" r:id="rId31"/>
    <p:sldId id="535" r:id="rId32"/>
    <p:sldId id="552" r:id="rId33"/>
    <p:sldId id="553" r:id="rId34"/>
    <p:sldId id="356" r:id="rId35"/>
    <p:sldId id="550" r:id="rId36"/>
    <p:sldId id="551" r:id="rId37"/>
    <p:sldId id="515" r:id="rId38"/>
    <p:sldId id="337" r:id="rId39"/>
    <p:sldId id="548" r:id="rId40"/>
    <p:sldId id="374" r:id="rId41"/>
    <p:sldId id="526" r:id="rId42"/>
    <p:sldId id="527" r:id="rId43"/>
    <p:sldId id="264" r:id="rId44"/>
    <p:sldId id="460" r:id="rId45"/>
    <p:sldId id="414" r:id="rId46"/>
    <p:sldId id="538" r:id="rId47"/>
    <p:sldId id="537" r:id="rId4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103" autoAdjust="0"/>
  </p:normalViewPr>
  <p:slideViewPr>
    <p:cSldViewPr>
      <p:cViewPr>
        <p:scale>
          <a:sx n="117" d="100"/>
          <a:sy n="117" d="100"/>
        </p:scale>
        <p:origin x="-146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C793F5B-9AB6-4D11-8ED6-713089B72E30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FDF2915-A971-4102-8127-7AB9C2DDC7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822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5991A33-5061-47FF-87D2-69F28B2860EB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D4432A5-BF8F-4681-B057-A03BA63851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755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432A5-BF8F-4681-B057-A03BA638518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343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432A5-BF8F-4681-B057-A03BA638518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749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432A5-BF8F-4681-B057-A03BA638518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749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432A5-BF8F-4681-B057-A03BA638518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749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432A5-BF8F-4681-B057-A03BA638518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749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432A5-BF8F-4681-B057-A03BA638518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749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432A5-BF8F-4681-B057-A03BA638518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749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432A5-BF8F-4681-B057-A03BA638518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89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432A5-BF8F-4681-B057-A03BA638518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8857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432A5-BF8F-4681-B057-A03BA638518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8632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432A5-BF8F-4681-B057-A03BA638518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33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432A5-BF8F-4681-B057-A03BA638518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9669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432A5-BF8F-4681-B057-A03BA638518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2869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432A5-BF8F-4681-B057-A03BA638518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7652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432A5-BF8F-4681-B057-A03BA638518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9574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432A5-BF8F-4681-B057-A03BA638518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810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432A5-BF8F-4681-B057-A03BA638518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5258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432A5-BF8F-4681-B057-A03BA638518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7652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432A5-BF8F-4681-B057-A03BA638518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7652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432A5-BF8F-4681-B057-A03BA638518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2561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432A5-BF8F-4681-B057-A03BA638518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3954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432A5-BF8F-4681-B057-A03BA638518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791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432A5-BF8F-4681-B057-A03BA638518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2317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432A5-BF8F-4681-B057-A03BA638518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1701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432A5-BF8F-4681-B057-A03BA638518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3276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432A5-BF8F-4681-B057-A03BA638518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8060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432A5-BF8F-4681-B057-A03BA638518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9326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432A5-BF8F-4681-B057-A03BA638518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9326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432A5-BF8F-4681-B057-A03BA638518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9326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432A5-BF8F-4681-B057-A03BA6385189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9529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432A5-BF8F-4681-B057-A03BA638518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6872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432A5-BF8F-4681-B057-A03BA6385189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9921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432A5-BF8F-4681-B057-A03BA638518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170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432A5-BF8F-4681-B057-A03BA638518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2317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432A5-BF8F-4681-B057-A03BA6385189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1706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432A5-BF8F-4681-B057-A03BA6385189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5414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432A5-BF8F-4681-B057-A03BA6385189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4023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432A5-BF8F-4681-B057-A03BA6385189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657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432A5-BF8F-4681-B057-A03BA6385189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657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432A5-BF8F-4681-B057-A03BA6385189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388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432A5-BF8F-4681-B057-A03BA638518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868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432A5-BF8F-4681-B057-A03BA638518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749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432A5-BF8F-4681-B057-A03BA638518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749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432A5-BF8F-4681-B057-A03BA638518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749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432A5-BF8F-4681-B057-A03BA638518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74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JM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Athens State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092F3F-A52C-49FD-A502-DE74253341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45296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4" y="1437217"/>
            <a:ext cx="3925887" cy="432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1295400" y="1600201"/>
            <a:ext cx="2217906" cy="3788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6699"/>
                </a:solidFill>
                <a:latin typeface="Futura LT Bold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1295400" y="1905000"/>
            <a:ext cx="2743200" cy="711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Futura LT Condensed"/>
                <a:cs typeface="Futura LT Condensed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1295400" y="3022601"/>
            <a:ext cx="2217906" cy="3788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6699"/>
                </a:solidFill>
                <a:latin typeface="Futura LT Bold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1295400" y="3327400"/>
            <a:ext cx="2743200" cy="711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Futura LT Condensed"/>
                <a:cs typeface="Futura LT Condensed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1295400" y="4445001"/>
            <a:ext cx="2217906" cy="3788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6699"/>
                </a:solidFill>
                <a:latin typeface="Futura LT Bold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1295400" y="4749800"/>
            <a:ext cx="2743200" cy="711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Futura LT Condensed"/>
                <a:cs typeface="Futura LT Condensed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24"/>
          <p:cNvSpPr>
            <a:spLocks noGrp="1"/>
          </p:cNvSpPr>
          <p:nvPr>
            <p:ph type="pic" sz="quarter" idx="28"/>
          </p:nvPr>
        </p:nvSpPr>
        <p:spPr>
          <a:xfrm>
            <a:off x="4709141" y="1803401"/>
            <a:ext cx="3429000" cy="261361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JM" noProof="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Athens State University</a:t>
            </a:r>
            <a:endParaRPr lang="en-US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fld id="{7A092F3F-A52C-49FD-A502-DE74253341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9875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765300"/>
            <a:ext cx="4918075" cy="391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5791200" y="1830917"/>
            <a:ext cx="2667000" cy="8868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Futura LT Bold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791200" y="2921001"/>
            <a:ext cx="2819400" cy="480484"/>
          </a:xfrm>
          <a:solidFill>
            <a:srgbClr val="006699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chemeClr val="bg1"/>
                </a:solidFill>
                <a:latin typeface="Futura LT Bold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5791200" y="3401484"/>
            <a:ext cx="2819400" cy="711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Futura LT Condensed"/>
                <a:cs typeface="Futura LT Condensed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5791200" y="4343401"/>
            <a:ext cx="2819400" cy="508000"/>
          </a:xfrm>
          <a:solidFill>
            <a:srgbClr val="006699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chemeClr val="bg1"/>
                </a:solidFill>
                <a:latin typeface="Futura LT Bold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5791200" y="4851400"/>
            <a:ext cx="2971800" cy="711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Futura LT Condensed"/>
                <a:cs typeface="Futura LT Condensed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1125304" y="2267712"/>
            <a:ext cx="3429000" cy="2754592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JM" noProof="0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Athens State University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7A092F3F-A52C-49FD-A502-DE74253341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672499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200400" y="1585384"/>
            <a:ext cx="0" cy="35814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0" y="1585384"/>
            <a:ext cx="0" cy="35814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" y="2108200"/>
            <a:ext cx="2590800" cy="3149600"/>
          </a:xfrm>
        </p:spPr>
        <p:txBody>
          <a:bodyPr>
            <a:normAutofit/>
          </a:bodyPr>
          <a:lstStyle>
            <a:lvl1pPr>
              <a:buClr>
                <a:srgbClr val="0070C0"/>
              </a:buClr>
              <a:buSzPct val="120000"/>
              <a:buFont typeface="Courier New" pitchFamily="49" charset="0"/>
              <a:buChar char="o"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3352800" y="2108200"/>
            <a:ext cx="2590800" cy="3149600"/>
          </a:xfrm>
        </p:spPr>
        <p:txBody>
          <a:bodyPr>
            <a:normAutofit/>
          </a:bodyPr>
          <a:lstStyle>
            <a:lvl1pPr>
              <a:buClr>
                <a:srgbClr val="0070C0"/>
              </a:buClr>
              <a:buSzPct val="120000"/>
              <a:buFont typeface="Courier New" pitchFamily="49" charset="0"/>
              <a:buChar char="o"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6248400" y="2108200"/>
            <a:ext cx="2590800" cy="3149600"/>
          </a:xfrm>
        </p:spPr>
        <p:txBody>
          <a:bodyPr>
            <a:normAutofit/>
          </a:bodyPr>
          <a:lstStyle>
            <a:lvl1pPr>
              <a:buClr>
                <a:srgbClr val="0070C0"/>
              </a:buClr>
              <a:buSzPct val="120000"/>
              <a:buFont typeface="Courier New" pitchFamily="49" charset="0"/>
              <a:buChar char="o"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38"/>
          <p:cNvSpPr>
            <a:spLocks noGrp="1"/>
          </p:cNvSpPr>
          <p:nvPr>
            <p:ph sz="quarter" idx="37"/>
          </p:nvPr>
        </p:nvSpPr>
        <p:spPr>
          <a:xfrm>
            <a:off x="457200" y="1600200"/>
            <a:ext cx="2057400" cy="381000"/>
          </a:xfrm>
          <a:solidFill>
            <a:srgbClr val="006699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Content Placeholder 38"/>
          <p:cNvSpPr>
            <a:spLocks noGrp="1"/>
          </p:cNvSpPr>
          <p:nvPr>
            <p:ph sz="quarter" idx="38"/>
          </p:nvPr>
        </p:nvSpPr>
        <p:spPr>
          <a:xfrm>
            <a:off x="3352800" y="1600200"/>
            <a:ext cx="2057400" cy="381000"/>
          </a:xfrm>
          <a:solidFill>
            <a:srgbClr val="006699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Content Placeholder 38"/>
          <p:cNvSpPr>
            <a:spLocks noGrp="1"/>
          </p:cNvSpPr>
          <p:nvPr>
            <p:ph sz="quarter" idx="39"/>
          </p:nvPr>
        </p:nvSpPr>
        <p:spPr>
          <a:xfrm>
            <a:off x="6248400" y="1600200"/>
            <a:ext cx="2057400" cy="381000"/>
          </a:xfrm>
          <a:solidFill>
            <a:srgbClr val="006699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4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Athens State University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1"/>
          </p:nvPr>
        </p:nvSpPr>
        <p:spPr/>
        <p:txBody>
          <a:bodyPr/>
          <a:lstStyle>
            <a:lvl1pPr>
              <a:defRPr/>
            </a:lvl1pPr>
          </a:lstStyle>
          <a:p>
            <a:fld id="{7A092F3F-A52C-49FD-A502-DE74253341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85422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092F3F-A52C-49FD-A502-DE74253341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Athens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05826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Athens State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092F3F-A52C-49FD-A502-DE74253341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4586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8340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JM" noProof="0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7A092F3F-A52C-49FD-A502-DE74253341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Athens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28843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533400" y="1600200"/>
            <a:ext cx="1828800" cy="2024888"/>
          </a:xfr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JM" noProof="0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2590800" y="1600200"/>
            <a:ext cx="1828800" cy="2024888"/>
          </a:xfr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JM" noProof="0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/>
          </p:nvPr>
        </p:nvSpPr>
        <p:spPr>
          <a:xfrm>
            <a:off x="4648200" y="1600200"/>
            <a:ext cx="1828800" cy="2024888"/>
          </a:xfr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JM" noProof="0" dirty="0"/>
          </a:p>
        </p:txBody>
      </p:sp>
      <p:sp>
        <p:nvSpPr>
          <p:cNvPr id="36" name="Picture Placeholder 29"/>
          <p:cNvSpPr>
            <a:spLocks noGrp="1"/>
          </p:cNvSpPr>
          <p:nvPr>
            <p:ph type="pic" sz="quarter" idx="16"/>
          </p:nvPr>
        </p:nvSpPr>
        <p:spPr>
          <a:xfrm>
            <a:off x="6705600" y="1600200"/>
            <a:ext cx="1828800" cy="2024888"/>
          </a:xfr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JM" noProof="0" dirty="0"/>
          </a:p>
        </p:txBody>
      </p:sp>
      <p:sp>
        <p:nvSpPr>
          <p:cNvPr id="39" name="Content Placeholder 37"/>
          <p:cNvSpPr>
            <a:spLocks noGrp="1"/>
          </p:cNvSpPr>
          <p:nvPr>
            <p:ph sz="quarter" idx="18"/>
          </p:nvPr>
        </p:nvSpPr>
        <p:spPr>
          <a:xfrm>
            <a:off x="2514600" y="4318000"/>
            <a:ext cx="1901952" cy="431800"/>
          </a:xfrm>
        </p:spPr>
        <p:txBody>
          <a:bodyPr>
            <a:noAutofit/>
          </a:bodyPr>
          <a:lstStyle>
            <a:lvl1pPr>
              <a:buNone/>
              <a:defRPr sz="1600">
                <a:latin typeface="Futura LT Bold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9"/>
          </p:nvPr>
        </p:nvSpPr>
        <p:spPr>
          <a:xfrm>
            <a:off x="4572000" y="4318000"/>
            <a:ext cx="1901952" cy="431800"/>
          </a:xfrm>
        </p:spPr>
        <p:txBody>
          <a:bodyPr>
            <a:noAutofit/>
          </a:bodyPr>
          <a:lstStyle>
            <a:lvl1pPr>
              <a:buNone/>
              <a:defRPr sz="1600">
                <a:latin typeface="Futura LT Bold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Content Placeholder 37"/>
          <p:cNvSpPr>
            <a:spLocks noGrp="1"/>
          </p:cNvSpPr>
          <p:nvPr>
            <p:ph sz="quarter" idx="20"/>
          </p:nvPr>
        </p:nvSpPr>
        <p:spPr>
          <a:xfrm>
            <a:off x="6629400" y="4318000"/>
            <a:ext cx="1901952" cy="431800"/>
          </a:xfrm>
        </p:spPr>
        <p:txBody>
          <a:bodyPr>
            <a:noAutofit/>
          </a:bodyPr>
          <a:lstStyle>
            <a:lvl1pPr>
              <a:buNone/>
              <a:defRPr sz="1600">
                <a:latin typeface="Futura LT Bold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Content Placeholder 37"/>
          <p:cNvSpPr>
            <a:spLocks noGrp="1"/>
          </p:cNvSpPr>
          <p:nvPr>
            <p:ph sz="quarter" idx="21"/>
          </p:nvPr>
        </p:nvSpPr>
        <p:spPr>
          <a:xfrm>
            <a:off x="457200" y="4318000"/>
            <a:ext cx="1901952" cy="431800"/>
          </a:xfrm>
        </p:spPr>
        <p:txBody>
          <a:bodyPr>
            <a:noAutofit/>
          </a:bodyPr>
          <a:lstStyle>
            <a:lvl1pPr>
              <a:buNone/>
              <a:defRPr sz="1600">
                <a:latin typeface="Futura LT Bold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Content Placeholder 37"/>
          <p:cNvSpPr>
            <a:spLocks noGrp="1"/>
          </p:cNvSpPr>
          <p:nvPr>
            <p:ph sz="quarter" idx="26"/>
          </p:nvPr>
        </p:nvSpPr>
        <p:spPr>
          <a:xfrm>
            <a:off x="2514600" y="4648200"/>
            <a:ext cx="1901952" cy="13208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Content Placeholder 37"/>
          <p:cNvSpPr>
            <a:spLocks noGrp="1"/>
          </p:cNvSpPr>
          <p:nvPr>
            <p:ph sz="quarter" idx="27"/>
          </p:nvPr>
        </p:nvSpPr>
        <p:spPr>
          <a:xfrm>
            <a:off x="4572000" y="4648200"/>
            <a:ext cx="1901952" cy="13208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Content Placeholder 37"/>
          <p:cNvSpPr>
            <a:spLocks noGrp="1"/>
          </p:cNvSpPr>
          <p:nvPr>
            <p:ph sz="quarter" idx="28"/>
          </p:nvPr>
        </p:nvSpPr>
        <p:spPr>
          <a:xfrm>
            <a:off x="6629400" y="4648200"/>
            <a:ext cx="1901952" cy="13208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Content Placeholder 37"/>
          <p:cNvSpPr>
            <a:spLocks noGrp="1"/>
          </p:cNvSpPr>
          <p:nvPr>
            <p:ph sz="quarter" idx="29"/>
          </p:nvPr>
        </p:nvSpPr>
        <p:spPr>
          <a:xfrm>
            <a:off x="457200" y="4648200"/>
            <a:ext cx="1901952" cy="13208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42"/>
          <p:cNvSpPr>
            <a:spLocks noGrp="1"/>
          </p:cNvSpPr>
          <p:nvPr>
            <p:ph type="body" sz="quarter" idx="25"/>
          </p:nvPr>
        </p:nvSpPr>
        <p:spPr>
          <a:xfrm>
            <a:off x="533400" y="3578352"/>
            <a:ext cx="1828800" cy="358648"/>
          </a:xfrm>
          <a:solidFill>
            <a:srgbClr val="006699"/>
          </a:solidFill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42"/>
          <p:cNvSpPr>
            <a:spLocks noGrp="1"/>
          </p:cNvSpPr>
          <p:nvPr>
            <p:ph type="body" sz="quarter" idx="30"/>
          </p:nvPr>
        </p:nvSpPr>
        <p:spPr>
          <a:xfrm>
            <a:off x="2590800" y="3578352"/>
            <a:ext cx="1828800" cy="358648"/>
          </a:xfrm>
          <a:solidFill>
            <a:srgbClr val="006699"/>
          </a:solidFill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Text Placeholder 42"/>
          <p:cNvSpPr>
            <a:spLocks noGrp="1"/>
          </p:cNvSpPr>
          <p:nvPr>
            <p:ph type="body" sz="quarter" idx="31"/>
          </p:nvPr>
        </p:nvSpPr>
        <p:spPr>
          <a:xfrm>
            <a:off x="4648200" y="3578352"/>
            <a:ext cx="1828800" cy="358648"/>
          </a:xfrm>
          <a:solidFill>
            <a:srgbClr val="006699"/>
          </a:solidFill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42"/>
          <p:cNvSpPr>
            <a:spLocks noGrp="1"/>
          </p:cNvSpPr>
          <p:nvPr>
            <p:ph type="body" sz="quarter" idx="32"/>
          </p:nvPr>
        </p:nvSpPr>
        <p:spPr>
          <a:xfrm>
            <a:off x="6705600" y="3578352"/>
            <a:ext cx="1828800" cy="358648"/>
          </a:xfrm>
          <a:solidFill>
            <a:srgbClr val="006699"/>
          </a:solidFill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fld id="{7A092F3F-A52C-49FD-A502-DE74253341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Athens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824268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/>
          </p:nvPr>
        </p:nvSpPr>
        <p:spPr>
          <a:xfrm>
            <a:off x="457200" y="1320800"/>
            <a:ext cx="8229600" cy="685800"/>
          </a:xfrm>
        </p:spPr>
        <p:txBody>
          <a:bodyPr>
            <a:normAutofit/>
          </a:bodyPr>
          <a:lstStyle>
            <a:lvl1pPr>
              <a:buNone/>
              <a:defRPr sz="1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Chart Placeholder 25"/>
          <p:cNvSpPr>
            <a:spLocks noGrp="1"/>
          </p:cNvSpPr>
          <p:nvPr>
            <p:ph type="chart" sz="quarter" idx="14"/>
          </p:nvPr>
        </p:nvSpPr>
        <p:spPr>
          <a:xfrm>
            <a:off x="304800" y="2209800"/>
            <a:ext cx="4572000" cy="3429000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JM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562600" y="3022600"/>
            <a:ext cx="2667000" cy="2336800"/>
          </a:xfrm>
        </p:spPr>
        <p:txBody>
          <a:bodyPr>
            <a:normAutofit/>
          </a:bodyPr>
          <a:lstStyle>
            <a:lvl1pPr>
              <a:buNone/>
              <a:defRPr sz="11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8"/>
          <p:cNvSpPr>
            <a:spLocks noGrp="1"/>
          </p:cNvSpPr>
          <p:nvPr>
            <p:ph sz="quarter" idx="37"/>
          </p:nvPr>
        </p:nvSpPr>
        <p:spPr>
          <a:xfrm>
            <a:off x="5562600" y="2514600"/>
            <a:ext cx="2438400" cy="381000"/>
          </a:xfrm>
          <a:solidFill>
            <a:srgbClr val="0070C0"/>
          </a:solidFill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38"/>
          </p:nvPr>
        </p:nvSpPr>
        <p:spPr/>
        <p:txBody>
          <a:bodyPr/>
          <a:lstStyle>
            <a:lvl1pPr>
              <a:defRPr/>
            </a:lvl1pPr>
          </a:lstStyle>
          <a:p>
            <a:fld id="{7A092F3F-A52C-49FD-A502-DE74253341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Athens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81905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26" name="Chart Placeholder 25"/>
          <p:cNvSpPr>
            <a:spLocks noGrp="1"/>
          </p:cNvSpPr>
          <p:nvPr>
            <p:ph type="chart" sz="quarter" idx="14"/>
          </p:nvPr>
        </p:nvSpPr>
        <p:spPr>
          <a:xfrm>
            <a:off x="4343400" y="1498600"/>
            <a:ext cx="4343400" cy="4140200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JM" noProof="0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533400" y="1803401"/>
            <a:ext cx="2217906" cy="3788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Futura LT Bold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533400" y="2108200"/>
            <a:ext cx="27432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Futura LT Condensed"/>
                <a:cs typeface="Futura LT Condensed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33400" y="3225801"/>
            <a:ext cx="2217906" cy="3788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Futura LT Bold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533400" y="3530600"/>
            <a:ext cx="27432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Futura LT Condensed"/>
                <a:cs typeface="Futura LT Condensed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533400" y="4648201"/>
            <a:ext cx="2217906" cy="3788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Futura LT Bold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533400" y="4953000"/>
            <a:ext cx="27432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Futura LT Condensed"/>
                <a:cs typeface="Futura LT Condensed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7A092F3F-A52C-49FD-A502-DE74253341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Athens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70547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 Layou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685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Chart Placeholder 25"/>
          <p:cNvSpPr>
            <a:spLocks noGrp="1"/>
          </p:cNvSpPr>
          <p:nvPr>
            <p:ph type="chart" sz="quarter" idx="14"/>
          </p:nvPr>
        </p:nvSpPr>
        <p:spPr>
          <a:xfrm>
            <a:off x="304800" y="2209800"/>
            <a:ext cx="4572000" cy="3429000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JM" noProof="0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5867400" y="2413000"/>
            <a:ext cx="2667000" cy="7112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5867400" y="3225800"/>
            <a:ext cx="2667000" cy="7112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5867400" y="4038600"/>
            <a:ext cx="2667000" cy="7112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5867400" y="4851400"/>
            <a:ext cx="2667000" cy="7112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Content Placeholder 38"/>
          <p:cNvSpPr>
            <a:spLocks noGrp="1"/>
          </p:cNvSpPr>
          <p:nvPr>
            <p:ph sz="quarter" idx="37"/>
          </p:nvPr>
        </p:nvSpPr>
        <p:spPr>
          <a:xfrm>
            <a:off x="5029200" y="2580998"/>
            <a:ext cx="685800" cy="451405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Content Placeholder 38"/>
          <p:cNvSpPr>
            <a:spLocks noGrp="1"/>
          </p:cNvSpPr>
          <p:nvPr>
            <p:ph sz="quarter" idx="38"/>
          </p:nvPr>
        </p:nvSpPr>
        <p:spPr>
          <a:xfrm>
            <a:off x="5029200" y="3419197"/>
            <a:ext cx="685800" cy="451405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Content Placeholder 38"/>
          <p:cNvSpPr>
            <a:spLocks noGrp="1"/>
          </p:cNvSpPr>
          <p:nvPr>
            <p:ph sz="quarter" idx="39"/>
          </p:nvPr>
        </p:nvSpPr>
        <p:spPr>
          <a:xfrm>
            <a:off x="5029200" y="4231998"/>
            <a:ext cx="685800" cy="451405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Content Placeholder 38"/>
          <p:cNvSpPr>
            <a:spLocks noGrp="1"/>
          </p:cNvSpPr>
          <p:nvPr>
            <p:ph sz="quarter" idx="40"/>
          </p:nvPr>
        </p:nvSpPr>
        <p:spPr>
          <a:xfrm>
            <a:off x="5029200" y="5044798"/>
            <a:ext cx="685800" cy="451405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1"/>
          </p:nvPr>
        </p:nvSpPr>
        <p:spPr/>
        <p:txBody>
          <a:bodyPr/>
          <a:lstStyle>
            <a:lvl1pPr>
              <a:defRPr/>
            </a:lvl1pPr>
          </a:lstStyle>
          <a:p>
            <a:fld id="{7A092F3F-A52C-49FD-A502-DE74253341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4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Athens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06008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092F3F-A52C-49FD-A502-DE74253341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Athens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5675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 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685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5"/>
          </p:nvPr>
        </p:nvSpPr>
        <p:spPr>
          <a:xfrm>
            <a:off x="381000" y="2133600"/>
            <a:ext cx="4419600" cy="3505200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noProof="0" dirty="0" smtClean="0"/>
              <a:t>Click icon to add SmartArt graphic</a:t>
            </a:r>
            <a:endParaRPr lang="en-JM" noProof="0" dirty="0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5867400" y="2413000"/>
            <a:ext cx="2667000" cy="7112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5867400" y="3225800"/>
            <a:ext cx="2667000" cy="7112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5867400" y="4038600"/>
            <a:ext cx="2667000" cy="7112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9"/>
          </p:nvPr>
        </p:nvSpPr>
        <p:spPr>
          <a:xfrm>
            <a:off x="5867400" y="4851400"/>
            <a:ext cx="2667000" cy="7112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38"/>
          <p:cNvSpPr>
            <a:spLocks noGrp="1"/>
          </p:cNvSpPr>
          <p:nvPr>
            <p:ph sz="quarter" idx="37"/>
          </p:nvPr>
        </p:nvSpPr>
        <p:spPr>
          <a:xfrm>
            <a:off x="4953000" y="2580997"/>
            <a:ext cx="762000" cy="441603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38"/>
          <p:cNvSpPr>
            <a:spLocks noGrp="1"/>
          </p:cNvSpPr>
          <p:nvPr>
            <p:ph sz="quarter" idx="38"/>
          </p:nvPr>
        </p:nvSpPr>
        <p:spPr>
          <a:xfrm>
            <a:off x="4953000" y="3419197"/>
            <a:ext cx="762000" cy="517803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38"/>
          <p:cNvSpPr>
            <a:spLocks noGrp="1"/>
          </p:cNvSpPr>
          <p:nvPr>
            <p:ph sz="quarter" idx="39"/>
          </p:nvPr>
        </p:nvSpPr>
        <p:spPr>
          <a:xfrm>
            <a:off x="4953000" y="4231997"/>
            <a:ext cx="762000" cy="517803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8"/>
          <p:cNvSpPr>
            <a:spLocks noGrp="1"/>
          </p:cNvSpPr>
          <p:nvPr>
            <p:ph sz="quarter" idx="40"/>
          </p:nvPr>
        </p:nvSpPr>
        <p:spPr>
          <a:xfrm>
            <a:off x="4953000" y="5044797"/>
            <a:ext cx="762000" cy="517803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1"/>
          </p:nvPr>
        </p:nvSpPr>
        <p:spPr/>
        <p:txBody>
          <a:bodyPr/>
          <a:lstStyle>
            <a:lvl1pPr>
              <a:defRPr/>
            </a:lvl1pPr>
          </a:lstStyle>
          <a:p>
            <a:fld id="{7A092F3F-A52C-49FD-A502-DE74253341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4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Athens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812348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33400" y="1320800"/>
            <a:ext cx="8001000" cy="3327400"/>
          </a:xfrm>
          <a:ln w="38100">
            <a:solidFill>
              <a:schemeClr val="bg1">
                <a:lumMod val="95000"/>
              </a:schemeClr>
            </a:solidFill>
            <a:miter lim="800000"/>
          </a:ln>
          <a:effectLst/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JM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800600" y="4953000"/>
            <a:ext cx="3810000" cy="914400"/>
          </a:xfrm>
        </p:spPr>
        <p:txBody>
          <a:bodyPr>
            <a:noAutofit/>
          </a:bodyPr>
          <a:lstStyle>
            <a:lvl1pPr algn="r"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38"/>
          <p:cNvSpPr>
            <a:spLocks noGrp="1"/>
          </p:cNvSpPr>
          <p:nvPr>
            <p:ph sz="quarter" idx="36"/>
          </p:nvPr>
        </p:nvSpPr>
        <p:spPr>
          <a:xfrm>
            <a:off x="533400" y="4978400"/>
            <a:ext cx="2438400" cy="381000"/>
          </a:xfr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38"/>
          <p:cNvSpPr>
            <a:spLocks noGrp="1"/>
          </p:cNvSpPr>
          <p:nvPr>
            <p:ph sz="quarter" idx="37"/>
          </p:nvPr>
        </p:nvSpPr>
        <p:spPr>
          <a:xfrm>
            <a:off x="533400" y="5359400"/>
            <a:ext cx="2971800" cy="381000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8"/>
          </p:nvPr>
        </p:nvSpPr>
        <p:spPr>
          <a:xfrm>
            <a:off x="457200" y="6375400"/>
            <a:ext cx="6019800" cy="391584"/>
          </a:xfrm>
        </p:spPr>
        <p:txBody>
          <a:bodyPr/>
          <a:lstStyle>
            <a:lvl1pPr>
              <a:defRPr sz="1400" smtClean="0"/>
            </a:lvl1pPr>
          </a:lstStyle>
          <a:p>
            <a:r>
              <a:rPr lang="en-US" dirty="0" smtClean="0"/>
              <a:t>Athens State University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39"/>
          </p:nvPr>
        </p:nvSpPr>
        <p:spPr/>
        <p:txBody>
          <a:bodyPr/>
          <a:lstStyle>
            <a:lvl1pPr>
              <a:defRPr/>
            </a:lvl1pPr>
          </a:lstStyle>
          <a:p>
            <a:fld id="{7A092F3F-A52C-49FD-A502-DE74253341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508143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533400" y="1498600"/>
            <a:ext cx="2286000" cy="1524000"/>
          </a:xfrm>
          <a:ln w="2857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JM" noProof="0" dirty="0"/>
          </a:p>
        </p:txBody>
      </p:sp>
      <p:sp>
        <p:nvSpPr>
          <p:cNvPr id="14" name="Picture Placeholder 19"/>
          <p:cNvSpPr>
            <a:spLocks noGrp="1"/>
          </p:cNvSpPr>
          <p:nvPr>
            <p:ph type="pic" sz="quarter" idx="26"/>
          </p:nvPr>
        </p:nvSpPr>
        <p:spPr>
          <a:xfrm>
            <a:off x="3124200" y="1498600"/>
            <a:ext cx="2286000" cy="1524000"/>
          </a:xfrm>
          <a:ln w="2857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JM" noProof="0" dirty="0"/>
          </a:p>
        </p:txBody>
      </p:sp>
      <p:sp>
        <p:nvSpPr>
          <p:cNvPr id="15" name="Picture Placeholder 19"/>
          <p:cNvSpPr>
            <a:spLocks noGrp="1"/>
          </p:cNvSpPr>
          <p:nvPr>
            <p:ph type="pic" sz="quarter" idx="27"/>
          </p:nvPr>
        </p:nvSpPr>
        <p:spPr>
          <a:xfrm>
            <a:off x="5715000" y="1498600"/>
            <a:ext cx="2286000" cy="1524000"/>
          </a:xfrm>
          <a:ln w="2857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JM" noProof="0" dirty="0"/>
          </a:p>
        </p:txBody>
      </p:sp>
      <p:sp>
        <p:nvSpPr>
          <p:cNvPr id="16" name="Picture Placeholder 19"/>
          <p:cNvSpPr>
            <a:spLocks noGrp="1"/>
          </p:cNvSpPr>
          <p:nvPr>
            <p:ph type="pic" sz="quarter" idx="28"/>
          </p:nvPr>
        </p:nvSpPr>
        <p:spPr>
          <a:xfrm>
            <a:off x="533400" y="3835400"/>
            <a:ext cx="2286000" cy="1524000"/>
          </a:xfrm>
          <a:ln w="2857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JM" noProof="0" dirty="0"/>
          </a:p>
        </p:txBody>
      </p:sp>
      <p:sp>
        <p:nvSpPr>
          <p:cNvPr id="17" name="Picture Placeholder 19"/>
          <p:cNvSpPr>
            <a:spLocks noGrp="1"/>
          </p:cNvSpPr>
          <p:nvPr>
            <p:ph type="pic" sz="quarter" idx="29"/>
          </p:nvPr>
        </p:nvSpPr>
        <p:spPr>
          <a:xfrm>
            <a:off x="3124200" y="3835400"/>
            <a:ext cx="2286000" cy="1524000"/>
          </a:xfrm>
          <a:ln w="2857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JM" noProof="0" dirty="0"/>
          </a:p>
        </p:txBody>
      </p:sp>
      <p:sp>
        <p:nvSpPr>
          <p:cNvPr id="18" name="Picture Placeholder 19"/>
          <p:cNvSpPr>
            <a:spLocks noGrp="1"/>
          </p:cNvSpPr>
          <p:nvPr>
            <p:ph type="pic" sz="quarter" idx="30"/>
          </p:nvPr>
        </p:nvSpPr>
        <p:spPr>
          <a:xfrm>
            <a:off x="5715000" y="3835400"/>
            <a:ext cx="2286000" cy="1524000"/>
          </a:xfrm>
          <a:ln w="2857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JM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31"/>
          </p:nvPr>
        </p:nvSpPr>
        <p:spPr>
          <a:xfrm>
            <a:off x="533400" y="3022600"/>
            <a:ext cx="2286000" cy="365760"/>
          </a:xfrm>
          <a:solidFill>
            <a:srgbClr val="0070C0"/>
          </a:solidFill>
        </p:spPr>
        <p:txBody>
          <a:bodyPr>
            <a:noAutofit/>
          </a:bodyPr>
          <a:lstStyle>
            <a:lvl1pPr>
              <a:buFontTx/>
              <a:buNone/>
              <a:defRPr sz="140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8"/>
          <p:cNvSpPr>
            <a:spLocks noGrp="1"/>
          </p:cNvSpPr>
          <p:nvPr>
            <p:ph type="body" sz="quarter" idx="37"/>
          </p:nvPr>
        </p:nvSpPr>
        <p:spPr>
          <a:xfrm>
            <a:off x="3124200" y="3022600"/>
            <a:ext cx="2286000" cy="365760"/>
          </a:xfrm>
          <a:solidFill>
            <a:srgbClr val="0070C0"/>
          </a:solidFill>
        </p:spPr>
        <p:txBody>
          <a:bodyPr>
            <a:noAutofit/>
          </a:bodyPr>
          <a:lstStyle>
            <a:lvl1pPr>
              <a:buFontTx/>
              <a:buNone/>
              <a:defRPr sz="140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28"/>
          <p:cNvSpPr>
            <a:spLocks noGrp="1"/>
          </p:cNvSpPr>
          <p:nvPr>
            <p:ph type="body" sz="quarter" idx="38"/>
          </p:nvPr>
        </p:nvSpPr>
        <p:spPr>
          <a:xfrm>
            <a:off x="5715000" y="3022600"/>
            <a:ext cx="2286000" cy="365760"/>
          </a:xfrm>
          <a:solidFill>
            <a:srgbClr val="0070C0"/>
          </a:solidFill>
        </p:spPr>
        <p:txBody>
          <a:bodyPr>
            <a:noAutofit/>
          </a:bodyPr>
          <a:lstStyle>
            <a:lvl1pPr>
              <a:buFontTx/>
              <a:buNone/>
              <a:defRPr sz="140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Text Placeholder 28"/>
          <p:cNvSpPr>
            <a:spLocks noGrp="1"/>
          </p:cNvSpPr>
          <p:nvPr>
            <p:ph type="body" sz="quarter" idx="39"/>
          </p:nvPr>
        </p:nvSpPr>
        <p:spPr>
          <a:xfrm>
            <a:off x="533400" y="5359400"/>
            <a:ext cx="2286000" cy="365760"/>
          </a:xfrm>
          <a:solidFill>
            <a:srgbClr val="0070C0"/>
          </a:solidFill>
        </p:spPr>
        <p:txBody>
          <a:bodyPr>
            <a:noAutofit/>
          </a:bodyPr>
          <a:lstStyle>
            <a:lvl1pPr>
              <a:buFontTx/>
              <a:buNone/>
              <a:defRPr sz="140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28"/>
          <p:cNvSpPr>
            <a:spLocks noGrp="1"/>
          </p:cNvSpPr>
          <p:nvPr>
            <p:ph type="body" sz="quarter" idx="40"/>
          </p:nvPr>
        </p:nvSpPr>
        <p:spPr>
          <a:xfrm>
            <a:off x="3124200" y="5359400"/>
            <a:ext cx="2286000" cy="365760"/>
          </a:xfrm>
          <a:solidFill>
            <a:srgbClr val="0070C0"/>
          </a:solidFill>
        </p:spPr>
        <p:txBody>
          <a:bodyPr>
            <a:noAutofit/>
          </a:bodyPr>
          <a:lstStyle>
            <a:lvl1pPr>
              <a:buFontTx/>
              <a:buNone/>
              <a:defRPr sz="140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9" name="Text Placeholder 28"/>
          <p:cNvSpPr>
            <a:spLocks noGrp="1"/>
          </p:cNvSpPr>
          <p:nvPr>
            <p:ph type="body" sz="quarter" idx="41"/>
          </p:nvPr>
        </p:nvSpPr>
        <p:spPr>
          <a:xfrm>
            <a:off x="5715000" y="5359400"/>
            <a:ext cx="2286000" cy="365760"/>
          </a:xfrm>
          <a:solidFill>
            <a:srgbClr val="0070C0"/>
          </a:solidFill>
        </p:spPr>
        <p:txBody>
          <a:bodyPr>
            <a:noAutofit/>
          </a:bodyPr>
          <a:lstStyle>
            <a:lvl1pPr>
              <a:buFontTx/>
              <a:buNone/>
              <a:defRPr sz="140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2"/>
          </p:nvPr>
        </p:nvSpPr>
        <p:spPr/>
        <p:txBody>
          <a:bodyPr/>
          <a:lstStyle>
            <a:lvl1pPr>
              <a:defRPr/>
            </a:lvl1pPr>
          </a:lstStyle>
          <a:p>
            <a:fld id="{7A092F3F-A52C-49FD-A502-DE74253341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4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Athens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32685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33400" y="1372815"/>
            <a:ext cx="7772400" cy="5321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latin typeface="Futura LT Condense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3"/>
          </p:nvPr>
        </p:nvSpPr>
        <p:spPr>
          <a:xfrm>
            <a:off x="533400" y="2514601"/>
            <a:ext cx="762000" cy="958273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rtlCol="0">
            <a:normAutofit/>
          </a:bodyPr>
          <a:lstStyle>
            <a:lvl1pPr>
              <a:defRPr sz="4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JM" noProof="0" dirty="0"/>
          </a:p>
        </p:txBody>
      </p:sp>
      <p:sp>
        <p:nvSpPr>
          <p:cNvPr id="29" name="Picture Placeholder 27"/>
          <p:cNvSpPr>
            <a:spLocks noGrp="1"/>
          </p:cNvSpPr>
          <p:nvPr>
            <p:ph type="pic" sz="quarter" idx="14"/>
          </p:nvPr>
        </p:nvSpPr>
        <p:spPr>
          <a:xfrm>
            <a:off x="533400" y="4343401"/>
            <a:ext cx="762000" cy="958273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rtlCol="0">
            <a:normAutofit/>
          </a:bodyPr>
          <a:lstStyle>
            <a:lvl1pPr>
              <a:defRPr sz="4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JM" noProof="0" dirty="0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4724400" y="4343401"/>
            <a:ext cx="762000" cy="958273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rtlCol="0">
            <a:normAutofit/>
          </a:bodyPr>
          <a:lstStyle>
            <a:lvl1pPr>
              <a:defRPr sz="4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JM" noProof="0" dirty="0"/>
          </a:p>
        </p:txBody>
      </p:sp>
      <p:sp>
        <p:nvSpPr>
          <p:cNvPr id="31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4724400" y="2514601"/>
            <a:ext cx="762000" cy="958273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rtlCol="0">
            <a:normAutofit/>
          </a:bodyPr>
          <a:lstStyle>
            <a:lvl1pPr>
              <a:defRPr sz="4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JM" noProof="0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371600" y="2413000"/>
            <a:ext cx="2209800" cy="304800"/>
          </a:xfrm>
        </p:spPr>
        <p:txBody>
          <a:bodyPr>
            <a:noAutofit/>
          </a:bodyPr>
          <a:lstStyle>
            <a:lvl1pPr>
              <a:buNone/>
              <a:defRPr sz="1600" b="0">
                <a:solidFill>
                  <a:srgbClr val="0070C0"/>
                </a:solidFill>
                <a:latin typeface="Futura LT Bold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8"/>
          </p:nvPr>
        </p:nvSpPr>
        <p:spPr>
          <a:xfrm>
            <a:off x="1371600" y="2768600"/>
            <a:ext cx="2971800" cy="1066800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562600" y="2413000"/>
            <a:ext cx="2209800" cy="304800"/>
          </a:xfrm>
        </p:spPr>
        <p:txBody>
          <a:bodyPr>
            <a:noAutofit/>
          </a:bodyPr>
          <a:lstStyle>
            <a:lvl1pPr>
              <a:buNone/>
              <a:defRPr sz="1600" b="0">
                <a:solidFill>
                  <a:srgbClr val="0070C0"/>
                </a:solidFill>
                <a:latin typeface="Futura LT Bold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Content Placeholder 34"/>
          <p:cNvSpPr>
            <a:spLocks noGrp="1"/>
          </p:cNvSpPr>
          <p:nvPr>
            <p:ph sz="quarter" idx="20"/>
          </p:nvPr>
        </p:nvSpPr>
        <p:spPr>
          <a:xfrm>
            <a:off x="5562600" y="2768600"/>
            <a:ext cx="2971800" cy="10668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21"/>
          </p:nvPr>
        </p:nvSpPr>
        <p:spPr>
          <a:xfrm>
            <a:off x="1371600" y="4241800"/>
            <a:ext cx="2209800" cy="304800"/>
          </a:xfrm>
        </p:spPr>
        <p:txBody>
          <a:bodyPr>
            <a:noAutofit/>
          </a:bodyPr>
          <a:lstStyle>
            <a:lvl1pPr>
              <a:buNone/>
              <a:defRPr sz="1600" b="0">
                <a:solidFill>
                  <a:srgbClr val="0070C0"/>
                </a:solidFill>
                <a:latin typeface="Futura LT Bold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Content Placeholder 34"/>
          <p:cNvSpPr>
            <a:spLocks noGrp="1"/>
          </p:cNvSpPr>
          <p:nvPr>
            <p:ph sz="quarter" idx="22"/>
          </p:nvPr>
        </p:nvSpPr>
        <p:spPr>
          <a:xfrm>
            <a:off x="1371600" y="4597400"/>
            <a:ext cx="2971800" cy="10668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23"/>
          </p:nvPr>
        </p:nvSpPr>
        <p:spPr>
          <a:xfrm>
            <a:off x="5562600" y="4241800"/>
            <a:ext cx="2209800" cy="304800"/>
          </a:xfrm>
        </p:spPr>
        <p:txBody>
          <a:bodyPr>
            <a:noAutofit/>
          </a:bodyPr>
          <a:lstStyle>
            <a:lvl1pPr>
              <a:buNone/>
              <a:defRPr sz="1600" b="0">
                <a:solidFill>
                  <a:srgbClr val="0070C0"/>
                </a:solidFill>
                <a:latin typeface="Futura LT Bold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Content Placeholder 34"/>
          <p:cNvSpPr>
            <a:spLocks noGrp="1"/>
          </p:cNvSpPr>
          <p:nvPr>
            <p:ph sz="quarter" idx="24"/>
          </p:nvPr>
        </p:nvSpPr>
        <p:spPr>
          <a:xfrm>
            <a:off x="5562600" y="4597400"/>
            <a:ext cx="2971800" cy="10668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5"/>
          </p:nvPr>
        </p:nvSpPr>
        <p:spPr>
          <a:xfrm>
            <a:off x="533400" y="1397000"/>
            <a:ext cx="1905000" cy="508000"/>
          </a:xfrm>
        </p:spPr>
        <p:txBody>
          <a:bodyPr anchor="ctr">
            <a:normAutofit/>
          </a:bodyPr>
          <a:lstStyle>
            <a:lvl1pPr algn="ctr">
              <a:buNone/>
              <a:defRPr sz="1400">
                <a:latin typeface="Futura LT Bol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6"/>
          </p:nvPr>
        </p:nvSpPr>
        <p:spPr>
          <a:xfrm>
            <a:off x="2590800" y="1397000"/>
            <a:ext cx="2057400" cy="508000"/>
          </a:xfrm>
        </p:spPr>
        <p:txBody>
          <a:bodyPr anchor="ctr">
            <a:normAutofit/>
          </a:bodyPr>
          <a:lstStyle>
            <a:lvl1pPr algn="ctr">
              <a:buNone/>
              <a:defRPr sz="1400">
                <a:latin typeface="Futura LT Bol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25"/>
          <p:cNvSpPr>
            <a:spLocks noGrp="1"/>
          </p:cNvSpPr>
          <p:nvPr>
            <p:ph type="body" sz="quarter" idx="27"/>
          </p:nvPr>
        </p:nvSpPr>
        <p:spPr>
          <a:xfrm>
            <a:off x="4724400" y="1397000"/>
            <a:ext cx="1524000" cy="508000"/>
          </a:xfrm>
        </p:spPr>
        <p:txBody>
          <a:bodyPr anchor="ctr">
            <a:normAutofit/>
          </a:bodyPr>
          <a:lstStyle>
            <a:lvl1pPr algn="ctr">
              <a:buNone/>
              <a:defRPr sz="1400">
                <a:latin typeface="Futura LT Bol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28"/>
          </p:nvPr>
        </p:nvSpPr>
        <p:spPr>
          <a:xfrm>
            <a:off x="6400800" y="1397000"/>
            <a:ext cx="1828800" cy="508000"/>
          </a:xfrm>
        </p:spPr>
        <p:txBody>
          <a:bodyPr anchor="ctr">
            <a:normAutofit/>
          </a:bodyPr>
          <a:lstStyle>
            <a:lvl1pPr algn="ctr">
              <a:buNone/>
              <a:defRPr sz="1400">
                <a:latin typeface="Futura LT Bol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Athens State University</a:t>
            </a:r>
            <a:endParaRPr lang="en-US" dirty="0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fld id="{7A092F3F-A52C-49FD-A502-DE74253341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324272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533400" y="1905000"/>
            <a:ext cx="2362200" cy="373380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8"/>
          <p:cNvSpPr>
            <a:spLocks noGrp="1"/>
          </p:cNvSpPr>
          <p:nvPr>
            <p:ph sz="quarter" idx="39"/>
          </p:nvPr>
        </p:nvSpPr>
        <p:spPr>
          <a:xfrm>
            <a:off x="533400" y="1397000"/>
            <a:ext cx="2103120" cy="381000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8"/>
          <p:cNvSpPr>
            <a:spLocks noGrp="1"/>
          </p:cNvSpPr>
          <p:nvPr>
            <p:ph sz="quarter" idx="40"/>
          </p:nvPr>
        </p:nvSpPr>
        <p:spPr>
          <a:xfrm>
            <a:off x="3352800" y="1397000"/>
            <a:ext cx="2133600" cy="381000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38"/>
          <p:cNvSpPr>
            <a:spLocks noGrp="1"/>
          </p:cNvSpPr>
          <p:nvPr>
            <p:ph sz="quarter" idx="41"/>
          </p:nvPr>
        </p:nvSpPr>
        <p:spPr>
          <a:xfrm>
            <a:off x="6248400" y="1397000"/>
            <a:ext cx="2133600" cy="381000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42"/>
          </p:nvPr>
        </p:nvSpPr>
        <p:spPr>
          <a:xfrm>
            <a:off x="3352800" y="1905000"/>
            <a:ext cx="2362200" cy="373380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43"/>
          </p:nvPr>
        </p:nvSpPr>
        <p:spPr>
          <a:xfrm>
            <a:off x="6248400" y="1905000"/>
            <a:ext cx="2362200" cy="373380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4"/>
          </p:nvPr>
        </p:nvSpPr>
        <p:spPr/>
        <p:txBody>
          <a:bodyPr/>
          <a:lstStyle>
            <a:lvl1pPr>
              <a:defRPr/>
            </a:lvl1pPr>
          </a:lstStyle>
          <a:p>
            <a:fld id="{7A092F3F-A52C-49FD-A502-DE74253341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Athens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942021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4200"/>
            <a:ext cx="76200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006600"/>
            <a:ext cx="3654357" cy="3937000"/>
          </a:xfrm>
        </p:spPr>
        <p:txBody>
          <a:bodyPr>
            <a:norm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800600" y="2006600"/>
            <a:ext cx="3733800" cy="3962400"/>
          </a:xfrm>
        </p:spPr>
        <p:txBody>
          <a:bodyPr>
            <a:norm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38"/>
          <p:cNvSpPr>
            <a:spLocks noGrp="1"/>
          </p:cNvSpPr>
          <p:nvPr>
            <p:ph sz="quarter" idx="39"/>
          </p:nvPr>
        </p:nvSpPr>
        <p:spPr>
          <a:xfrm>
            <a:off x="609600" y="1397000"/>
            <a:ext cx="2819400" cy="381000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38"/>
          <p:cNvSpPr>
            <a:spLocks noGrp="1"/>
          </p:cNvSpPr>
          <p:nvPr>
            <p:ph sz="quarter" idx="40"/>
          </p:nvPr>
        </p:nvSpPr>
        <p:spPr>
          <a:xfrm>
            <a:off x="4800600" y="1397000"/>
            <a:ext cx="2819400" cy="381000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1"/>
          </p:nvPr>
        </p:nvSpPr>
        <p:spPr/>
        <p:txBody>
          <a:bodyPr/>
          <a:lstStyle>
            <a:lvl1pPr>
              <a:defRPr/>
            </a:lvl1pPr>
          </a:lstStyle>
          <a:p>
            <a:fld id="{7A092F3F-A52C-49FD-A502-DE74253341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Athens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987782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4200"/>
            <a:ext cx="76200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320800"/>
            <a:ext cx="8229600" cy="685800"/>
          </a:xfrm>
        </p:spPr>
        <p:txBody>
          <a:bodyPr>
            <a:noAutofit/>
          </a:bodyPr>
          <a:lstStyle>
            <a:lvl1pPr>
              <a:buNone/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533400" y="2387600"/>
            <a:ext cx="4419600" cy="3276600"/>
          </a:xfrm>
          <a:ln w="38100">
            <a:solidFill>
              <a:schemeClr val="bg1"/>
            </a:solidFill>
            <a:miter lim="800000"/>
          </a:ln>
          <a:effectLst/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JM" noProof="0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257800" y="5054600"/>
            <a:ext cx="3429000" cy="609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5257800" y="3225800"/>
            <a:ext cx="3429000" cy="1625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5257800" y="2311400"/>
            <a:ext cx="3429000" cy="609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7A092F3F-A52C-49FD-A502-DE74253341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Athens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946639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397000"/>
            <a:ext cx="9144000" cy="3759200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JM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4200"/>
            <a:ext cx="76200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04800" y="5359400"/>
            <a:ext cx="8534400" cy="711200"/>
          </a:xfrm>
        </p:spPr>
        <p:txBody>
          <a:bodyPr>
            <a:normAutofit/>
          </a:bodyPr>
          <a:lstStyle>
            <a:lvl1pPr>
              <a:buClr>
                <a:srgbClr val="0FCED3"/>
              </a:buClr>
              <a:buFontTx/>
              <a:buNone/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7A092F3F-A52C-49FD-A502-DE74253341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Athens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5369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je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1498600"/>
            <a:ext cx="5181600" cy="4368800"/>
          </a:xfrm>
          <a:effectLst/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JM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4200"/>
            <a:ext cx="76200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11" name="Content Placeholder 38"/>
          <p:cNvSpPr>
            <a:spLocks noGrp="1"/>
          </p:cNvSpPr>
          <p:nvPr>
            <p:ph sz="quarter" idx="37"/>
          </p:nvPr>
        </p:nvSpPr>
        <p:spPr>
          <a:xfrm>
            <a:off x="5410200" y="1998472"/>
            <a:ext cx="2971800" cy="414528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8"/>
          <p:cNvSpPr>
            <a:spLocks noGrp="1"/>
          </p:cNvSpPr>
          <p:nvPr>
            <p:ph sz="quarter" idx="36"/>
          </p:nvPr>
        </p:nvSpPr>
        <p:spPr>
          <a:xfrm>
            <a:off x="5410200" y="1524000"/>
            <a:ext cx="2438400" cy="482600"/>
          </a:xfr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Futura LT Bol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5410200" y="2819400"/>
            <a:ext cx="3429000" cy="609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1"/>
          </p:nvPr>
        </p:nvSpPr>
        <p:spPr>
          <a:xfrm>
            <a:off x="5410200" y="3632200"/>
            <a:ext cx="3429000" cy="15240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42"/>
          </p:nvPr>
        </p:nvSpPr>
        <p:spPr>
          <a:xfrm>
            <a:off x="5410200" y="5257800"/>
            <a:ext cx="3429000" cy="609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3"/>
          </p:nvPr>
        </p:nvSpPr>
        <p:spPr/>
        <p:txBody>
          <a:bodyPr/>
          <a:lstStyle>
            <a:lvl1pPr>
              <a:defRPr/>
            </a:lvl1pPr>
          </a:lstStyle>
          <a:p>
            <a:fld id="{7A092F3F-A52C-49FD-A502-DE74253341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4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Athens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637024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4200"/>
            <a:ext cx="76200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533400" y="2159000"/>
            <a:ext cx="7848600" cy="3048000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noProof="0" dirty="0" smtClean="0"/>
              <a:t>Click icon to add table</a:t>
            </a:r>
            <a:endParaRPr lang="en-JM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7200" y="1447800"/>
            <a:ext cx="8229600" cy="381000"/>
          </a:xfrm>
        </p:spPr>
        <p:txBody>
          <a:bodyPr>
            <a:noAutofit/>
          </a:bodyPr>
          <a:lstStyle>
            <a:lvl1pPr algn="l">
              <a:buNone/>
              <a:defRPr sz="1400" b="0">
                <a:latin typeface="Futura LT Bold"/>
                <a:cs typeface="Futura LT Bold"/>
              </a:defRPr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533400" y="5359400"/>
            <a:ext cx="7924800" cy="6096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A092F3F-A52C-49FD-A502-DE74253341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Athens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49119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092F3F-A52C-49FD-A502-DE74253341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Athens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010030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Are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533400" y="2057400"/>
            <a:ext cx="3048000" cy="12192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4343400" y="2057400"/>
            <a:ext cx="3048000" cy="12192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533400" y="4495800"/>
            <a:ext cx="3048000" cy="12192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4343400" y="4495800"/>
            <a:ext cx="3048000" cy="12192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/>
          </p:nvPr>
        </p:nvSpPr>
        <p:spPr>
          <a:xfrm>
            <a:off x="533400" y="1498600"/>
            <a:ext cx="2438400" cy="381000"/>
          </a:xfrm>
          <a:solidFill>
            <a:srgbClr val="0070C0"/>
          </a:solidFill>
          <a:ln>
            <a:noFill/>
          </a:ln>
        </p:spPr>
        <p:txBody>
          <a:bodyPr>
            <a:noAutofit/>
          </a:bodyPr>
          <a:lstStyle>
            <a:lvl1pPr>
              <a:buNone/>
              <a:defRPr sz="1500" b="0">
                <a:solidFill>
                  <a:schemeClr val="bg1"/>
                </a:solidFill>
                <a:latin typeface="Futura LT Bold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8"/>
          </p:nvPr>
        </p:nvSpPr>
        <p:spPr>
          <a:xfrm>
            <a:off x="4343400" y="1498600"/>
            <a:ext cx="2514600" cy="381000"/>
          </a:xfrm>
          <a:solidFill>
            <a:srgbClr val="0070C0"/>
          </a:solidFill>
          <a:ln>
            <a:noFill/>
          </a:ln>
        </p:spPr>
        <p:txBody>
          <a:bodyPr>
            <a:noAutofit/>
          </a:bodyPr>
          <a:lstStyle>
            <a:lvl1pPr>
              <a:buNone/>
              <a:defRPr sz="1500" b="0">
                <a:solidFill>
                  <a:schemeClr val="bg1"/>
                </a:solidFill>
                <a:latin typeface="Futura LT Bold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20"/>
          </p:nvPr>
        </p:nvSpPr>
        <p:spPr>
          <a:xfrm>
            <a:off x="533400" y="3962400"/>
            <a:ext cx="2590800" cy="381000"/>
          </a:xfrm>
          <a:solidFill>
            <a:srgbClr val="0070C0"/>
          </a:solidFill>
          <a:ln>
            <a:noFill/>
          </a:ln>
        </p:spPr>
        <p:txBody>
          <a:bodyPr>
            <a:noAutofit/>
          </a:bodyPr>
          <a:lstStyle>
            <a:lvl1pPr>
              <a:buNone/>
              <a:defRPr sz="1500" b="0">
                <a:solidFill>
                  <a:schemeClr val="bg1"/>
                </a:solidFill>
                <a:latin typeface="Futura LT Bold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19"/>
          </p:nvPr>
        </p:nvSpPr>
        <p:spPr>
          <a:xfrm>
            <a:off x="4343400" y="3962400"/>
            <a:ext cx="2514600" cy="381000"/>
          </a:xfrm>
          <a:solidFill>
            <a:srgbClr val="0070C0"/>
          </a:solidFill>
          <a:ln>
            <a:noFill/>
          </a:ln>
        </p:spPr>
        <p:txBody>
          <a:bodyPr>
            <a:noAutofit/>
          </a:bodyPr>
          <a:lstStyle>
            <a:lvl1pPr>
              <a:buNone/>
              <a:defRPr sz="1500" b="0">
                <a:solidFill>
                  <a:schemeClr val="bg1"/>
                </a:solidFill>
                <a:latin typeface="Futura LT Bold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7A092F3F-A52C-49FD-A502-DE74253341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Athens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372027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" y="2159000"/>
            <a:ext cx="3962400" cy="3200400"/>
          </a:xfrm>
          <a:ln w="38100">
            <a:solidFill>
              <a:schemeClr val="bg1"/>
            </a:solidFill>
            <a:miter lim="800000"/>
          </a:ln>
          <a:effectLst/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JM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1346200"/>
            <a:ext cx="8077200" cy="45720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172200" y="2311400"/>
            <a:ext cx="2438400" cy="40640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172200" y="2717800"/>
            <a:ext cx="2438400" cy="40640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172200" y="3124200"/>
            <a:ext cx="2438400" cy="40640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172200" y="3530600"/>
            <a:ext cx="2438400" cy="40640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5867400" y="4241800"/>
            <a:ext cx="2743200" cy="40640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867400" y="4648200"/>
            <a:ext cx="2743200" cy="40640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8200" y="2311400"/>
            <a:ext cx="1447800" cy="406400"/>
          </a:xfrm>
        </p:spPr>
        <p:txBody>
          <a:bodyPr>
            <a:normAutofit/>
          </a:bodyPr>
          <a:lstStyle>
            <a:lvl1pPr algn="r">
              <a:buNone/>
              <a:defRPr sz="1400">
                <a:solidFill>
                  <a:srgbClr val="0070C0"/>
                </a:solidFill>
                <a:latin typeface="Futura LT Bol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8200" y="2717800"/>
            <a:ext cx="1447800" cy="406400"/>
          </a:xfrm>
        </p:spPr>
        <p:txBody>
          <a:bodyPr>
            <a:normAutofit/>
          </a:bodyPr>
          <a:lstStyle>
            <a:lvl1pPr algn="r">
              <a:buNone/>
              <a:defRPr sz="1400">
                <a:solidFill>
                  <a:srgbClr val="0070C0"/>
                </a:solidFill>
                <a:latin typeface="Futura LT Bol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48200" y="3124200"/>
            <a:ext cx="1447800" cy="406400"/>
          </a:xfrm>
        </p:spPr>
        <p:txBody>
          <a:bodyPr>
            <a:normAutofit/>
          </a:bodyPr>
          <a:lstStyle>
            <a:lvl1pPr algn="r">
              <a:buNone/>
              <a:defRPr sz="1400">
                <a:solidFill>
                  <a:srgbClr val="0070C0"/>
                </a:solidFill>
                <a:latin typeface="Futura LT Bol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4648200" y="3530600"/>
            <a:ext cx="1447800" cy="406400"/>
          </a:xfrm>
        </p:spPr>
        <p:txBody>
          <a:bodyPr>
            <a:normAutofit/>
          </a:bodyPr>
          <a:lstStyle>
            <a:lvl1pPr algn="r">
              <a:buNone/>
              <a:defRPr sz="1400">
                <a:solidFill>
                  <a:srgbClr val="0070C0"/>
                </a:solidFill>
                <a:latin typeface="Futura LT Bol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7A092F3F-A52C-49FD-A502-DE74253341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Athens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27617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260600"/>
            <a:ext cx="228600" cy="1727200"/>
          </a:xfrm>
          <a:prstGeom prst="rect">
            <a:avLst/>
          </a:prstGeom>
          <a:solidFill>
            <a:srgbClr val="0070C0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sz="1600" dirty="0">
              <a:solidFill>
                <a:schemeClr val="tx1">
                  <a:lumMod val="95000"/>
                  <a:lumOff val="5000"/>
                </a:schemeClr>
              </a:solidFill>
              <a:latin typeface="Futura LT Bold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3062817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>
            <a:off x="0" y="3124200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1000" y="2209800"/>
            <a:ext cx="8153400" cy="1625600"/>
          </a:xfrm>
        </p:spPr>
        <p:txBody>
          <a:bodyPr>
            <a:normAutofit/>
          </a:bodyPr>
          <a:lstStyle>
            <a:lvl1pPr algn="l">
              <a:buNone/>
              <a:defRPr sz="6000">
                <a:latin typeface="Futura LT Bol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3937000"/>
            <a:ext cx="6477000" cy="762000"/>
          </a:xfrm>
        </p:spPr>
        <p:txBody>
          <a:bodyPr>
            <a:noAutofit/>
          </a:bodyPr>
          <a:lstStyle>
            <a:lvl1pPr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Athens State University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A092F3F-A52C-49FD-A502-DE74253341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213819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260600"/>
            <a:ext cx="228600" cy="1727200"/>
          </a:xfrm>
          <a:prstGeom prst="rect">
            <a:avLst/>
          </a:prstGeom>
          <a:solidFill>
            <a:srgbClr val="0070C0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sz="1600" dirty="0">
              <a:solidFill>
                <a:schemeClr val="tx1">
                  <a:lumMod val="95000"/>
                  <a:lumOff val="5000"/>
                </a:schemeClr>
              </a:solidFill>
              <a:latin typeface="Futura LT Bold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3062817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>
            <a:off x="0" y="3124200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75400"/>
            <a:ext cx="274638" cy="366184"/>
          </a:xfrm>
          <a:prstGeom prst="ellipse">
            <a:avLst/>
          </a:prstGeom>
          <a:solidFill>
            <a:srgbClr val="F2F2F2"/>
          </a:solidFill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sz="1400" b="1" dirty="0">
              <a:solidFill>
                <a:schemeClr val="bg1">
                  <a:lumMod val="75000"/>
                </a:schemeClr>
              </a:solidFill>
              <a:latin typeface="Futura LT Condensed"/>
              <a:ea typeface="+mn-ea"/>
              <a:cs typeface="Futura LT Condensed"/>
            </a:endParaRPr>
          </a:p>
        </p:txBody>
      </p:sp>
      <p:sp>
        <p:nvSpPr>
          <p:cNvPr id="10" name="Oval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35925" y="6375400"/>
            <a:ext cx="274638" cy="366184"/>
          </a:xfrm>
          <a:prstGeom prst="ellipse">
            <a:avLst/>
          </a:prstGeom>
          <a:solidFill>
            <a:srgbClr val="F2F2F2"/>
          </a:solidFill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sz="1400" b="1" dirty="0">
              <a:solidFill>
                <a:schemeClr val="bg1">
                  <a:lumMod val="75000"/>
                </a:schemeClr>
              </a:solidFill>
              <a:latin typeface="Futura LT Condensed"/>
              <a:ea typeface="+mn-ea"/>
              <a:cs typeface="Futura LT Condensed"/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8123238" y="6485467"/>
            <a:ext cx="82550" cy="133351"/>
          </a:xfrm>
          <a:prstGeom prst="chevron">
            <a:avLst>
              <a:gd name="adj" fmla="val 79255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schemeClr val="tx1"/>
              </a:solidFill>
              <a:latin typeface="Futura LT Condensed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4076" y="6485467"/>
            <a:ext cx="80963" cy="133351"/>
          </a:xfrm>
          <a:prstGeom prst="chevron">
            <a:avLst>
              <a:gd name="adj" fmla="val 79255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schemeClr val="tx1"/>
              </a:solidFill>
              <a:latin typeface="Futura LT Condensed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1000" y="2209800"/>
            <a:ext cx="8153400" cy="1625600"/>
          </a:xfrm>
        </p:spPr>
        <p:txBody>
          <a:bodyPr>
            <a:normAutofit/>
          </a:bodyPr>
          <a:lstStyle>
            <a:lvl1pPr algn="l">
              <a:buNone/>
              <a:defRPr sz="6000">
                <a:latin typeface="Futura LT Bol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3937000"/>
            <a:ext cx="6477000" cy="762000"/>
          </a:xfrm>
        </p:spPr>
        <p:txBody>
          <a:bodyPr>
            <a:noAutofit/>
          </a:bodyPr>
          <a:lstStyle>
            <a:lvl1pPr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7A092F3F-A52C-49FD-A502-DE74253341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417135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Athens State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092F3F-A52C-49FD-A502-DE74253341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76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97000"/>
            <a:ext cx="4038600" cy="45259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038600" cy="45259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092F3F-A52C-49FD-A502-DE74253341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Athens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4449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1700" b="0">
                <a:solidFill>
                  <a:srgbClr val="006699"/>
                </a:solidFill>
                <a:latin typeface="Futura LT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35161"/>
            <a:ext cx="4040188" cy="395128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295400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1700" b="0">
                <a:solidFill>
                  <a:srgbClr val="006699"/>
                </a:solidFill>
                <a:latin typeface="Futura LT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935161"/>
            <a:ext cx="4041775" cy="395128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092F3F-A52C-49FD-A502-DE74253341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Athens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03534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092F3F-A52C-49FD-A502-DE74253341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Athens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1424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533400" y="1803401"/>
            <a:ext cx="2743200" cy="46862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6699"/>
                </a:solidFill>
                <a:latin typeface="Futura LT Bold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533400" y="2108200"/>
            <a:ext cx="27432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Futura LT Condensed"/>
                <a:cs typeface="Futura LT Condensed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33400" y="3225801"/>
            <a:ext cx="2743200" cy="46862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6699"/>
                </a:solidFill>
                <a:latin typeface="Futura LT Bold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533400" y="3530600"/>
            <a:ext cx="27432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Futura LT Condensed"/>
                <a:cs typeface="Futura LT Condensed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533400" y="4648201"/>
            <a:ext cx="2743200" cy="46862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6699"/>
                </a:solidFill>
                <a:latin typeface="Futura LT Bold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533400" y="4953000"/>
            <a:ext cx="27432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Futura LT Condensed"/>
                <a:cs typeface="Futura LT Condensed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7A092F3F-A52C-49FD-A502-DE74253341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Athens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30547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009650" y="2510117"/>
            <a:ext cx="1352550" cy="180441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  <a:latin typeface="Futura LT Bold"/>
                <a:cs typeface="Futura LT Condensed"/>
              </a:defRPr>
            </a:lvl1pPr>
            <a:lvl2pPr marL="457200" indent="0">
              <a:buFontTx/>
              <a:buNone/>
              <a:defRPr sz="2000">
                <a:latin typeface="Bebas Neue" pitchFamily="34" charset="0"/>
              </a:defRPr>
            </a:lvl2pPr>
            <a:lvl3pPr marL="914400" indent="0">
              <a:buFontTx/>
              <a:buNone/>
              <a:defRPr sz="2000">
                <a:latin typeface="Bebas Neue" pitchFamily="34" charset="0"/>
              </a:defRPr>
            </a:lvl3pPr>
            <a:lvl4pPr marL="1371600" indent="0">
              <a:buFontTx/>
              <a:buNone/>
              <a:defRPr sz="2000">
                <a:latin typeface="Bebas Neue" pitchFamily="34" charset="0"/>
              </a:defRPr>
            </a:lvl4pPr>
            <a:lvl5pPr marL="1828800" indent="0">
              <a:buFontTx/>
              <a:buNone/>
              <a:defRPr sz="2000">
                <a:latin typeface="Bebas Neue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905250" y="2518025"/>
            <a:ext cx="1352550" cy="180441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  <a:latin typeface="Futura LT Bold"/>
                <a:cs typeface="Futura LT Condensed"/>
              </a:defRPr>
            </a:lvl1pPr>
            <a:lvl2pPr marL="457200" indent="0">
              <a:buFontTx/>
              <a:buNone/>
              <a:defRPr sz="2000">
                <a:latin typeface="Bebas Neue" pitchFamily="34" charset="0"/>
              </a:defRPr>
            </a:lvl2pPr>
            <a:lvl3pPr marL="914400" indent="0">
              <a:buFontTx/>
              <a:buNone/>
              <a:defRPr sz="2000">
                <a:latin typeface="Bebas Neue" pitchFamily="34" charset="0"/>
              </a:defRPr>
            </a:lvl3pPr>
            <a:lvl4pPr marL="1371600" indent="0">
              <a:buFontTx/>
              <a:buNone/>
              <a:defRPr sz="2000">
                <a:latin typeface="Bebas Neue" pitchFamily="34" charset="0"/>
              </a:defRPr>
            </a:lvl4pPr>
            <a:lvl5pPr marL="1828800" indent="0">
              <a:buFontTx/>
              <a:buNone/>
              <a:defRPr sz="2000">
                <a:latin typeface="Bebas Neue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800850" y="2518025"/>
            <a:ext cx="1352550" cy="180441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  <a:latin typeface="Futura LT Bold"/>
                <a:cs typeface="Futura LT Condensed"/>
              </a:defRPr>
            </a:lvl1pPr>
            <a:lvl2pPr marL="457200" indent="0">
              <a:buFontTx/>
              <a:buNone/>
              <a:defRPr sz="2000">
                <a:latin typeface="Bebas Neue" pitchFamily="34" charset="0"/>
              </a:defRPr>
            </a:lvl2pPr>
            <a:lvl3pPr marL="914400" indent="0">
              <a:buFontTx/>
              <a:buNone/>
              <a:defRPr sz="2000">
                <a:latin typeface="Bebas Neue" pitchFamily="34" charset="0"/>
              </a:defRPr>
            </a:lvl3pPr>
            <a:lvl4pPr marL="1371600" indent="0">
              <a:buFontTx/>
              <a:buNone/>
              <a:defRPr sz="2000">
                <a:latin typeface="Bebas Neue" pitchFamily="34" charset="0"/>
              </a:defRPr>
            </a:lvl4pPr>
            <a:lvl5pPr marL="1828800" indent="0">
              <a:buFontTx/>
              <a:buNone/>
              <a:defRPr sz="2000">
                <a:latin typeface="Bebas Neue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19"/>
          </p:nvPr>
        </p:nvSpPr>
        <p:spPr>
          <a:xfrm>
            <a:off x="584200" y="4576234"/>
            <a:ext cx="2159000" cy="118956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Futura LT Condensed"/>
                <a:cs typeface="Futura LT Condense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20"/>
          </p:nvPr>
        </p:nvSpPr>
        <p:spPr>
          <a:xfrm>
            <a:off x="3505200" y="4576234"/>
            <a:ext cx="2159000" cy="118956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Futura LT Condensed"/>
                <a:cs typeface="Futura LT Condense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21"/>
          </p:nvPr>
        </p:nvSpPr>
        <p:spPr>
          <a:xfrm>
            <a:off x="6375400" y="4576234"/>
            <a:ext cx="2159000" cy="118956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Futura LT Condensed"/>
                <a:cs typeface="Futura LT Condense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1"/>
          <p:cNvSpPr>
            <a:spLocks noGrp="1"/>
          </p:cNvSpPr>
          <p:nvPr>
            <p:ph sz="quarter" idx="13"/>
          </p:nvPr>
        </p:nvSpPr>
        <p:spPr>
          <a:xfrm>
            <a:off x="457200" y="1320800"/>
            <a:ext cx="8229600" cy="685800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7A092F3F-A52C-49FD-A502-DE74253341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Athens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513857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35151"/>
            <a:ext cx="196215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805517"/>
            <a:ext cx="196215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1805517"/>
            <a:ext cx="196215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066800" y="2186348"/>
            <a:ext cx="1481328" cy="254000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JM" noProof="0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3829079" y="2155796"/>
            <a:ext cx="1481328" cy="254000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JM" noProof="0" dirty="0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648479" y="2155796"/>
            <a:ext cx="1481328" cy="254000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JM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21673" y="5050536"/>
            <a:ext cx="3138054" cy="613664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Futura LT Bold"/>
              </a:defRPr>
            </a:lvl1pPr>
            <a:lvl2pPr marL="457200" indent="0">
              <a:buFontTx/>
              <a:buNone/>
              <a:defRPr>
                <a:latin typeface="Bebas Neue" pitchFamily="34" charset="0"/>
              </a:defRPr>
            </a:lvl2pPr>
            <a:lvl3pPr marL="914400" indent="0">
              <a:buFontTx/>
              <a:buNone/>
              <a:defRPr>
                <a:latin typeface="Bebas Neue" pitchFamily="34" charset="0"/>
              </a:defRPr>
            </a:lvl3pPr>
            <a:lvl4pPr marL="1371600" indent="0">
              <a:buFontTx/>
              <a:buNone/>
              <a:defRPr>
                <a:latin typeface="Bebas Neue" pitchFamily="34" charset="0"/>
              </a:defRPr>
            </a:lvl4pPr>
            <a:lvl5pPr marL="1828800" indent="0">
              <a:buFontTx/>
              <a:buNone/>
              <a:defRPr>
                <a:latin typeface="Bebas Neue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3124200" y="5066792"/>
            <a:ext cx="2971800" cy="581152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Futura LT Bold"/>
              </a:defRPr>
            </a:lvl1pPr>
            <a:lvl2pPr marL="457200" indent="0">
              <a:buFontTx/>
              <a:buNone/>
              <a:defRPr>
                <a:latin typeface="Bebas Neue" pitchFamily="34" charset="0"/>
              </a:defRPr>
            </a:lvl2pPr>
            <a:lvl3pPr marL="914400" indent="0">
              <a:buFontTx/>
              <a:buNone/>
              <a:defRPr>
                <a:latin typeface="Bebas Neue" pitchFamily="34" charset="0"/>
              </a:defRPr>
            </a:lvl3pPr>
            <a:lvl4pPr marL="1371600" indent="0">
              <a:buFontTx/>
              <a:buNone/>
              <a:defRPr>
                <a:latin typeface="Bebas Neue" pitchFamily="34" charset="0"/>
              </a:defRPr>
            </a:lvl4pPr>
            <a:lvl5pPr marL="1828800" indent="0">
              <a:buFontTx/>
              <a:buNone/>
              <a:defRPr>
                <a:latin typeface="Bebas Neue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5860473" y="5050536"/>
            <a:ext cx="3138054" cy="613664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Futura LT Bold"/>
              </a:defRPr>
            </a:lvl1pPr>
            <a:lvl2pPr marL="457200" indent="0">
              <a:buFontTx/>
              <a:buNone/>
              <a:defRPr>
                <a:latin typeface="Bebas Neue" pitchFamily="34" charset="0"/>
              </a:defRPr>
            </a:lvl2pPr>
            <a:lvl3pPr marL="914400" indent="0">
              <a:buFontTx/>
              <a:buNone/>
              <a:defRPr>
                <a:latin typeface="Bebas Neue" pitchFamily="34" charset="0"/>
              </a:defRPr>
            </a:lvl3pPr>
            <a:lvl4pPr marL="1371600" indent="0">
              <a:buFontTx/>
              <a:buNone/>
              <a:defRPr>
                <a:latin typeface="Bebas Neue" pitchFamily="34" charset="0"/>
              </a:defRPr>
            </a:lvl4pPr>
            <a:lvl5pPr marL="1828800" indent="0">
              <a:buFontTx/>
              <a:buNone/>
              <a:defRPr>
                <a:latin typeface="Bebas Neue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Athens State University</a:t>
            </a:r>
            <a:endParaRPr lang="en-US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7A092F3F-A52C-49FD-A502-DE74253341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96534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84201"/>
            <a:ext cx="7620000" cy="56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381000"/>
            <a:ext cx="457200" cy="36618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Futura LT Condensed"/>
                <a:cs typeface="Futura LT Condensed"/>
              </a:defRPr>
            </a:lvl1pPr>
          </a:lstStyle>
          <a:p>
            <a:fld id="{7A092F3F-A52C-49FD-A502-DE74253341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58800"/>
            <a:ext cx="152400" cy="5334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srgbClr val="006699"/>
              </a:solidFill>
              <a:latin typeface="Futura LT Condensed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0" y="802217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0" y="863600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258984"/>
            <a:ext cx="9144000" cy="6244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Futura LT Condensed"/>
              <a:ea typeface="+mn-ea"/>
              <a:cs typeface="Futura LT Condensed"/>
            </a:endParaRPr>
          </a:p>
        </p:txBody>
      </p:sp>
      <p:sp>
        <p:nvSpPr>
          <p:cNvPr id="14" name="Oval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75400"/>
            <a:ext cx="274638" cy="366184"/>
          </a:xfrm>
          <a:prstGeom prst="ellipse">
            <a:avLst/>
          </a:prstGeom>
          <a:solidFill>
            <a:srgbClr val="F2F2F2"/>
          </a:solidFill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sz="1400" b="1" dirty="0">
              <a:solidFill>
                <a:schemeClr val="bg1">
                  <a:lumMod val="75000"/>
                </a:schemeClr>
              </a:solidFill>
              <a:latin typeface="Futura LT Condensed"/>
              <a:ea typeface="+mn-ea"/>
              <a:cs typeface="Futura LT Condensed"/>
            </a:endParaRPr>
          </a:p>
        </p:txBody>
      </p:sp>
      <p:sp>
        <p:nvSpPr>
          <p:cNvPr id="15" name="Oval 1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35925" y="6375400"/>
            <a:ext cx="274638" cy="366184"/>
          </a:xfrm>
          <a:prstGeom prst="ellipse">
            <a:avLst/>
          </a:prstGeom>
          <a:solidFill>
            <a:srgbClr val="F2F2F2"/>
          </a:solidFill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sz="1400" b="1" dirty="0">
              <a:solidFill>
                <a:schemeClr val="bg1">
                  <a:lumMod val="75000"/>
                </a:schemeClr>
              </a:solidFill>
              <a:latin typeface="Futura LT Condensed"/>
              <a:ea typeface="+mn-ea"/>
              <a:cs typeface="Futura LT Condensed"/>
            </a:endParaRPr>
          </a:p>
        </p:txBody>
      </p:sp>
      <p:sp>
        <p:nvSpPr>
          <p:cNvPr id="18" name="Chevron 17"/>
          <p:cNvSpPr/>
          <p:nvPr/>
        </p:nvSpPr>
        <p:spPr>
          <a:xfrm flipH="1">
            <a:off x="8123238" y="6485467"/>
            <a:ext cx="82550" cy="133351"/>
          </a:xfrm>
          <a:prstGeom prst="chevron">
            <a:avLst>
              <a:gd name="adj" fmla="val 79255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schemeClr val="tx1"/>
              </a:solidFill>
              <a:latin typeface="Futura LT Condensed"/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8474076" y="6485467"/>
            <a:ext cx="80963" cy="133351"/>
          </a:xfrm>
          <a:prstGeom prst="chevron">
            <a:avLst>
              <a:gd name="adj" fmla="val 79255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schemeClr val="tx1"/>
              </a:solidFill>
              <a:latin typeface="Futura LT Condense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75400"/>
            <a:ext cx="6629400" cy="3915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 dirty="0" smtClean="0">
                <a:solidFill>
                  <a:srgbClr val="7F7F7F"/>
                </a:solidFill>
                <a:latin typeface="Trajan Pro"/>
                <a:ea typeface="+mn-ea"/>
                <a:cs typeface="+mn-cs"/>
              </a:defRPr>
            </a:lvl1pPr>
          </a:lstStyle>
          <a:p>
            <a:r>
              <a:rPr lang="en-US" dirty="0" smtClean="0"/>
              <a:t>Athens State University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  <p:sldLayoutId id="2147483849" r:id="rId18"/>
    <p:sldLayoutId id="2147483850" r:id="rId19"/>
    <p:sldLayoutId id="2147483851" r:id="rId20"/>
    <p:sldLayoutId id="2147483852" r:id="rId21"/>
    <p:sldLayoutId id="2147483853" r:id="rId22"/>
    <p:sldLayoutId id="2147483854" r:id="rId23"/>
    <p:sldLayoutId id="2147483855" r:id="rId24"/>
    <p:sldLayoutId id="2147483856" r:id="rId25"/>
    <p:sldLayoutId id="2147483857" r:id="rId26"/>
    <p:sldLayoutId id="2147483858" r:id="rId27"/>
    <p:sldLayoutId id="2147483859" r:id="rId28"/>
    <p:sldLayoutId id="2147483860" r:id="rId29"/>
    <p:sldLayoutId id="2147483861" r:id="rId30"/>
    <p:sldLayoutId id="2147483862" r:id="rId31"/>
    <p:sldLayoutId id="2147483863" r:id="rId32"/>
    <p:sldLayoutId id="2147483864" r:id="rId33"/>
    <p:sldLayoutId id="2147483865" r:id="rId34"/>
  </p:sldLayoutIdLst>
  <p:transition spd="slow"/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262626"/>
          </a:solidFill>
          <a:latin typeface="Trajan Pro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Bebas Neue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Bebas Neue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Bebas Neue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Bebas Neue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Bebas Neue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Bebas Neue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Bebas Neue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Bebas Neue" charset="0"/>
          <a:ea typeface="ＭＳ Ｐゴシック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 charset="0"/>
        <a:buChar char="•"/>
        <a:defRPr sz="1400" kern="1200">
          <a:solidFill>
            <a:srgbClr val="262626"/>
          </a:solidFill>
          <a:latin typeface="Futura LT Condensed"/>
          <a:ea typeface="ＭＳ Ｐゴシック" charset="0"/>
          <a:cs typeface="Futura LT Condensed"/>
        </a:defRPr>
      </a:lvl1pPr>
      <a:lvl2pPr marL="742950" indent="-2857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 charset="0"/>
        <a:buChar char="–"/>
        <a:defRPr sz="1400" kern="1200">
          <a:solidFill>
            <a:srgbClr val="262626"/>
          </a:solidFill>
          <a:latin typeface="Futura LT Condensed"/>
          <a:ea typeface="Futura LT Condensed"/>
          <a:cs typeface="Futura LT Condensed"/>
        </a:defRPr>
      </a:lvl2pPr>
      <a:lvl3pPr marL="1143000" indent="-2286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 charset="0"/>
        <a:buChar char="•"/>
        <a:defRPr sz="1400" kern="1200">
          <a:solidFill>
            <a:srgbClr val="262626"/>
          </a:solidFill>
          <a:latin typeface="Futura LT Condensed"/>
          <a:ea typeface="Futura LT Condensed"/>
          <a:cs typeface="Futura LT Condensed"/>
        </a:defRPr>
      </a:lvl3pPr>
      <a:lvl4pPr marL="1600200" indent="-2286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 charset="0"/>
        <a:buChar char="–"/>
        <a:defRPr sz="1400" kern="1200">
          <a:solidFill>
            <a:srgbClr val="262626"/>
          </a:solidFill>
          <a:latin typeface="Futura LT Condensed"/>
          <a:ea typeface="Futura LT Condensed"/>
          <a:cs typeface="Futura LT Condensed"/>
        </a:defRPr>
      </a:lvl4pPr>
      <a:lvl5pPr marL="2057400" indent="-2286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 charset="0"/>
        <a:buChar char="»"/>
        <a:defRPr sz="1400" kern="1200">
          <a:solidFill>
            <a:srgbClr val="262626"/>
          </a:solidFill>
          <a:latin typeface="Futura LT Condensed"/>
          <a:ea typeface="Futura LT Condensed"/>
          <a:cs typeface="Futura LT Condensed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Excel_Worksheet1.xls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png"/><Relationship Id="rId4" Type="http://schemas.openxmlformats.org/officeDocument/2006/relationships/oleObject" Target="../embeddings/Microsoft_Excel_97-2003_Worksheet1.xls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1.png"/><Relationship Id="rId4" Type="http://schemas.openxmlformats.org/officeDocument/2006/relationships/oleObject" Target="../embeddings/Microsoft_Excel_97-2003_Worksheet2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ysafeonline.org/data-privacy-day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hics.alabama.gov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t="-2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200400"/>
            <a:ext cx="8534400" cy="2057400"/>
          </a:xfrm>
        </p:spPr>
        <p:txBody>
          <a:bodyPr>
            <a:noAutofit/>
          </a:bodyPr>
          <a:lstStyle/>
          <a:p>
            <a:pPr algn="ctr"/>
            <a:r>
              <a:rPr lang="en-JM" sz="6000" b="1" dirty="0" smtClean="0">
                <a:solidFill>
                  <a:schemeClr val="tx1"/>
                </a:solidFill>
                <a:latin typeface="Futura LT Bold"/>
                <a:ea typeface="+mn-ea"/>
                <a:cs typeface="+mn-cs"/>
              </a:rPr>
              <a:t>BOARD OF TRUSTEES</a:t>
            </a:r>
            <a:endParaRPr lang="en-US" sz="6000" b="1" dirty="0">
              <a:solidFill>
                <a:schemeClr val="tx1"/>
              </a:solidFill>
              <a:latin typeface="Futura LT Bold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57912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rajan Pro"/>
              </a:rPr>
              <a:t>JANUARY 15, 2016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714" y="990600"/>
            <a:ext cx="6808573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4165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4330" y="0"/>
            <a:ext cx="58785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latin typeface="Futura LT Bold"/>
              </a:rPr>
              <a:t>HIGHLIGHTS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79296" y="1066800"/>
            <a:ext cx="7848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2400" y="905435"/>
            <a:ext cx="90874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endParaRPr lang="en-US" sz="2000" dirty="0" smtClean="0">
              <a:latin typeface="Trajan Pro"/>
            </a:endParaRPr>
          </a:p>
          <a:p>
            <a:pPr lvl="1"/>
            <a:endParaRPr lang="en-US" dirty="0" smtClean="0">
              <a:solidFill>
                <a:srgbClr val="0070C0"/>
              </a:solidFill>
            </a:endParaRPr>
          </a:p>
          <a:p>
            <a:pPr lvl="1"/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55424" y="5867400"/>
            <a:ext cx="457200" cy="366184"/>
          </a:xfrm>
        </p:spPr>
        <p:txBody>
          <a:bodyPr/>
          <a:lstStyle/>
          <a:p>
            <a:fld id="{7A092F3F-A52C-49FD-A502-DE7425334113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Athens State University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99530" y="1184731"/>
            <a:ext cx="6344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Palatino Linotype" panose="02040502050505030304" pitchFamily="18" charset="0"/>
              </a:rPr>
              <a:t>3 faculty members earned doctorate degree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68" y="1885056"/>
            <a:ext cx="1521775" cy="219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30" y="1878592"/>
            <a:ext cx="2194560" cy="219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015" y="1933575"/>
            <a:ext cx="1874007" cy="219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0" y="4038600"/>
            <a:ext cx="28216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Palatino Linotype" panose="02040502050505030304" pitchFamily="18" charset="0"/>
              </a:rPr>
              <a:t>Dr. Scott Cox</a:t>
            </a:r>
          </a:p>
          <a:p>
            <a:pPr algn="ctr"/>
            <a:r>
              <a:rPr lang="en-US" sz="2400" dirty="0" smtClean="0">
                <a:latin typeface="Palatino Linotype" panose="02040502050505030304" pitchFamily="18" charset="0"/>
              </a:rPr>
              <a:t>College of Business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96025" y="4079616"/>
            <a:ext cx="2824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Palatino Linotype" panose="02040502050505030304" pitchFamily="18" charset="0"/>
              </a:rPr>
              <a:t>Dr. Kim Roberts</a:t>
            </a:r>
            <a:endParaRPr lang="en-US" sz="2400" dirty="0">
              <a:latin typeface="Palatino Linotype" panose="02040502050505030304" pitchFamily="18" charset="0"/>
            </a:endParaRP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College of Business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62300" y="4054048"/>
            <a:ext cx="3086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Dr. </a:t>
            </a:r>
            <a:r>
              <a:rPr lang="en-US" sz="2400" dirty="0" smtClean="0">
                <a:latin typeface="Palatino Linotype" panose="02040502050505030304" pitchFamily="18" charset="0"/>
              </a:rPr>
              <a:t>Leigh Hester</a:t>
            </a:r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College </a:t>
            </a:r>
            <a:r>
              <a:rPr lang="en-US" sz="2400" dirty="0" smtClean="0">
                <a:latin typeface="Palatino Linotype" panose="02040502050505030304" pitchFamily="18" charset="0"/>
              </a:rPr>
              <a:t>of Education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9118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4330" y="0"/>
            <a:ext cx="58785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latin typeface="Futura LT Bold"/>
              </a:rPr>
              <a:t>HIGHLIGHTS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905435"/>
            <a:ext cx="90874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endParaRPr lang="en-US" sz="2000" dirty="0" smtClean="0">
              <a:latin typeface="Trajan Pro"/>
            </a:endParaRPr>
          </a:p>
          <a:p>
            <a:pPr lvl="1"/>
            <a:endParaRPr lang="en-US" dirty="0" smtClean="0">
              <a:solidFill>
                <a:srgbClr val="0070C0"/>
              </a:solidFill>
            </a:endParaRPr>
          </a:p>
          <a:p>
            <a:pPr lvl="1"/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55424" y="5867400"/>
            <a:ext cx="457200" cy="366184"/>
          </a:xfrm>
        </p:spPr>
        <p:txBody>
          <a:bodyPr/>
          <a:lstStyle/>
          <a:p>
            <a:fld id="{7A092F3F-A52C-49FD-A502-DE7425334113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Athens State University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576" y="1569661"/>
            <a:ext cx="46675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Palatino Linotype" panose="02040502050505030304" pitchFamily="18" charset="0"/>
              </a:rPr>
              <a:t>College of Education hosted the 2</a:t>
            </a:r>
            <a:r>
              <a:rPr lang="en-US" sz="2800" baseline="30000" dirty="0" smtClean="0">
                <a:latin typeface="Palatino Linotype" panose="02040502050505030304" pitchFamily="18" charset="0"/>
              </a:rPr>
              <a:t>nd</a:t>
            </a:r>
            <a:r>
              <a:rPr lang="en-US" sz="2800" dirty="0" smtClean="0">
                <a:latin typeface="Palatino Linotype" panose="02040502050505030304" pitchFamily="18" charset="0"/>
              </a:rPr>
              <a:t> Annual We TEACH Conference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3581400"/>
            <a:ext cx="54764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Palatino Linotype" panose="02040502050505030304" pitchFamily="18" charset="0"/>
              </a:rPr>
              <a:t>$</a:t>
            </a:r>
            <a:r>
              <a:rPr lang="en-US" sz="2800" dirty="0" smtClean="0">
                <a:latin typeface="Palatino Linotype" panose="02040502050505030304" pitchFamily="18" charset="0"/>
              </a:rPr>
              <a:t>75,000 grant awarded to Athens State University by Appalachian Regional Commission to assist with TEAM:  Tying Excellence with Accountability Mentoring.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172" y="1583056"/>
            <a:ext cx="352464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97" y="3446889"/>
            <a:ext cx="290506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609600" y="1066800"/>
            <a:ext cx="7848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966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4330" y="0"/>
            <a:ext cx="58785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latin typeface="Futura LT Bold"/>
              </a:rPr>
              <a:t>HIGHLIGHTS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79296" y="1066800"/>
            <a:ext cx="7848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2400" y="905435"/>
            <a:ext cx="90874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endParaRPr lang="en-US" sz="2000" dirty="0" smtClean="0">
              <a:latin typeface="Trajan Pro"/>
            </a:endParaRPr>
          </a:p>
          <a:p>
            <a:pPr lvl="1"/>
            <a:endParaRPr lang="en-US" dirty="0" smtClean="0">
              <a:solidFill>
                <a:srgbClr val="0070C0"/>
              </a:solidFill>
            </a:endParaRPr>
          </a:p>
          <a:p>
            <a:pPr lvl="1"/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55424" y="5867400"/>
            <a:ext cx="457200" cy="366184"/>
          </a:xfrm>
        </p:spPr>
        <p:txBody>
          <a:bodyPr/>
          <a:lstStyle/>
          <a:p>
            <a:fld id="{7A092F3F-A52C-49FD-A502-DE7425334113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Athens State University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5581" y="1241692"/>
            <a:ext cx="9148787" cy="5186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 dirty="0" smtClean="0">
              <a:latin typeface="Palatino Linotype" panose="02040502050505030304" pitchFamily="18" charset="0"/>
            </a:endParaRPr>
          </a:p>
          <a:p>
            <a:endParaRPr lang="en-US" sz="900" dirty="0"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400" dirty="0" smtClean="0"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Palatino Linotype" panose="02040502050505030304" pitchFamily="18" charset="0"/>
              </a:rPr>
              <a:t>Successfully hosted numerous first-time Professional </a:t>
            </a:r>
          </a:p>
          <a:p>
            <a:pPr>
              <a:tabLst>
                <a:tab pos="285750" algn="l"/>
                <a:tab pos="342900" algn="l"/>
                <a:tab pos="457200" algn="l"/>
              </a:tabLst>
            </a:pPr>
            <a:r>
              <a:rPr lang="en-US" sz="2400" dirty="0" smtClean="0">
                <a:latin typeface="Palatino Linotype" panose="02040502050505030304" pitchFamily="18" charset="0"/>
              </a:rPr>
              <a:t>	Development Training Courses, including:</a:t>
            </a:r>
          </a:p>
          <a:p>
            <a:pPr>
              <a:tabLst>
                <a:tab pos="285750" algn="l"/>
                <a:tab pos="342900" algn="l"/>
                <a:tab pos="457200" algn="l"/>
              </a:tabLst>
            </a:pPr>
            <a:endParaRPr lang="en-US" sz="2400" dirty="0" smtClean="0">
              <a:latin typeface="Palatino Linotype" panose="02040502050505030304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Palatino Linotype" panose="02040502050505030304" pitchFamily="18" charset="0"/>
              </a:rPr>
              <a:t>“</a:t>
            </a:r>
            <a:r>
              <a:rPr lang="en-US" sz="2000" dirty="0" smtClean="0">
                <a:latin typeface="Palatino Linotype" panose="02040502050505030304" pitchFamily="18" charset="0"/>
              </a:rPr>
              <a:t>Accounting Updates Forum” for CPA’s in the North Alabama area.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Palatino Linotype" panose="02040502050505030304" pitchFamily="18" charset="0"/>
              </a:rPr>
              <a:t>“ISO 9001:2015” Quality Management System Transition Course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Palatino Linotype" panose="02040502050505030304" pitchFamily="18" charset="0"/>
              </a:rPr>
              <a:t>	</a:t>
            </a:r>
            <a:r>
              <a:rPr lang="en-US" sz="2000" dirty="0" smtClean="0">
                <a:latin typeface="Palatino Linotype" panose="02040502050505030304" pitchFamily="18" charset="0"/>
              </a:rPr>
              <a:t>for local manufacturing engineers and management.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Palatino Linotype" panose="02040502050505030304" pitchFamily="18" charset="0"/>
              </a:rPr>
              <a:t>“Basic Archery Instructor Training” course for Physical Education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Palatino Linotype" panose="02040502050505030304" pitchFamily="18" charset="0"/>
              </a:rPr>
              <a:t>Teachers in the North Alabama area</a:t>
            </a:r>
          </a:p>
          <a:p>
            <a:pPr lvl="1"/>
            <a:endParaRPr lang="en-US" sz="1200" dirty="0" smtClean="0">
              <a:latin typeface="Palatino Linotype" panose="02040502050505030304" pitchFamily="18" charset="0"/>
            </a:endParaRPr>
          </a:p>
          <a:p>
            <a:pPr lvl="1"/>
            <a:endParaRPr lang="en-US" sz="500" dirty="0">
              <a:latin typeface="Palatino Linotype" panose="02040502050505030304" pitchFamily="18" charset="0"/>
            </a:endParaRPr>
          </a:p>
          <a:p>
            <a:pPr lvl="1"/>
            <a:endParaRPr lang="en-US" sz="100" dirty="0" smtClean="0">
              <a:latin typeface="Palatino Linotype" panose="02040502050505030304" pitchFamily="18" charset="0"/>
            </a:endParaRPr>
          </a:p>
          <a:p>
            <a:pPr lvl="1"/>
            <a:endParaRPr lang="en-US" sz="100" dirty="0" smtClean="0">
              <a:latin typeface="Palatino Linotype" panose="02040502050505030304" pitchFamily="18" charset="0"/>
            </a:endParaRPr>
          </a:p>
          <a:p>
            <a:pPr lvl="1"/>
            <a:endParaRPr lang="en-US" sz="100" dirty="0" smtClean="0">
              <a:latin typeface="Palatino Linotype" panose="02040502050505030304" pitchFamily="18" charset="0"/>
            </a:endParaRP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Palatino Linotype" panose="02040502050505030304" pitchFamily="18" charset="0"/>
              </a:rPr>
              <a:t>Co-sponsored Merry Market promoting local </a:t>
            </a:r>
          </a:p>
          <a:p>
            <a:pPr marL="0" lvl="1">
              <a:tabLst>
                <a:tab pos="285750" algn="l"/>
              </a:tabLst>
            </a:pPr>
            <a:r>
              <a:rPr lang="en-US" sz="2400" dirty="0">
                <a:latin typeface="Palatino Linotype" panose="02040502050505030304" pitchFamily="18" charset="0"/>
              </a:rPr>
              <a:t>	</a:t>
            </a:r>
            <a:r>
              <a:rPr lang="en-US" sz="2400" dirty="0" smtClean="0">
                <a:latin typeface="Palatino Linotype" panose="02040502050505030304" pitchFamily="18" charset="0"/>
              </a:rPr>
              <a:t>home-based businesses with the Athens Chamber of Commerce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6" y="1267092"/>
            <a:ext cx="80772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7355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4330" y="0"/>
            <a:ext cx="58785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latin typeface="Futura LT Bold"/>
              </a:rPr>
              <a:t>HIGHLIGHTS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79296" y="1066800"/>
            <a:ext cx="7848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2400" y="905435"/>
            <a:ext cx="90874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endParaRPr lang="en-US" sz="2000" dirty="0" smtClean="0">
              <a:latin typeface="Trajan Pro"/>
            </a:endParaRPr>
          </a:p>
          <a:p>
            <a:pPr lvl="1"/>
            <a:endParaRPr lang="en-US" dirty="0" smtClean="0">
              <a:solidFill>
                <a:srgbClr val="0070C0"/>
              </a:solidFill>
            </a:endParaRPr>
          </a:p>
          <a:p>
            <a:pPr lvl="1"/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55424" y="5867400"/>
            <a:ext cx="457200" cy="366184"/>
          </a:xfrm>
        </p:spPr>
        <p:txBody>
          <a:bodyPr/>
          <a:lstStyle/>
          <a:p>
            <a:fld id="{7A092F3F-A52C-49FD-A502-DE7425334113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Athens State University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6981" y="1239971"/>
            <a:ext cx="887003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latin typeface="Palatino Linotype" panose="02040502050505030304" pitchFamily="18" charset="0"/>
            </a:endParaRPr>
          </a:p>
          <a:p>
            <a:pPr algn="ctr"/>
            <a:endParaRPr lang="en-US" sz="2800" b="1" dirty="0">
              <a:latin typeface="Palatino Linotype" panose="02040502050505030304" pitchFamily="18" charset="0"/>
            </a:endParaRPr>
          </a:p>
          <a:p>
            <a:pPr algn="ctr"/>
            <a:endParaRPr lang="en-US" sz="2800" b="1" dirty="0" smtClean="0">
              <a:latin typeface="Palatino Linotype" panose="02040502050505030304" pitchFamily="18" charset="0"/>
            </a:endParaRP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Palatino Linotype" panose="02040502050505030304" pitchFamily="18" charset="0"/>
              </a:rPr>
              <a:t>Co-sponsored “Committed” for a Holiday Concert in McCandless Hall (in conjunction with the Livingston Concert Lecture Series).  Committed is a nationally award-winning a cappella group, Season Two Champions of NBC’s Sing-Off, and current Grammy Award nominees.  SOLD OUT CONCERT!</a:t>
            </a:r>
          </a:p>
          <a:p>
            <a:pPr marL="285750" lvl="1" indent="-285750">
              <a:buFont typeface="Wingdings" panose="05000000000000000000" pitchFamily="2" charset="2"/>
              <a:buChar char="v"/>
            </a:pPr>
            <a:endParaRPr lang="en-US" sz="2400" dirty="0" smtClean="0">
              <a:latin typeface="Palatino Linotype" panose="02040502050505030304" pitchFamily="18" charset="0"/>
            </a:endParaRPr>
          </a:p>
          <a:p>
            <a:pPr marL="285750" lvl="1" indent="-285750">
              <a:buFont typeface="Wingdings" panose="05000000000000000000" pitchFamily="2" charset="2"/>
              <a:buChar char="v"/>
            </a:pPr>
            <a:endParaRPr lang="en-US" sz="2400" dirty="0" smtClean="0">
              <a:latin typeface="Palatino Linotype" panose="02040502050505030304" pitchFamily="18" charset="0"/>
            </a:endParaRP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305738" y="5068837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Palatino Linotype" panose="02040502050505030304" pitchFamily="18" charset="0"/>
              </a:rPr>
              <a:t>ServSafe Professional Training for the Food Service Industry </a:t>
            </a:r>
            <a:r>
              <a:rPr lang="en-US" sz="2400" dirty="0" smtClean="0">
                <a:latin typeface="Palatino Linotype" panose="02040502050505030304" pitchFamily="18" charset="0"/>
              </a:rPr>
              <a:t>continues </a:t>
            </a:r>
            <a:r>
              <a:rPr lang="en-US" sz="2400" dirty="0">
                <a:latin typeface="Palatino Linotype" panose="02040502050505030304" pitchFamily="18" charset="0"/>
              </a:rPr>
              <a:t>to be a popular course, with maximum capacity </a:t>
            </a:r>
            <a:r>
              <a:rPr lang="en-US" sz="2400" dirty="0" smtClean="0">
                <a:latin typeface="Palatino Linotype" panose="02040502050505030304" pitchFamily="18" charset="0"/>
              </a:rPr>
              <a:t>attendees </a:t>
            </a:r>
            <a:r>
              <a:rPr lang="en-US" sz="2400" dirty="0">
                <a:latin typeface="Palatino Linotype" panose="02040502050505030304" pitchFamily="18" charset="0"/>
              </a:rPr>
              <a:t>monthly.</a:t>
            </a:r>
            <a:endParaRPr lang="en-US" sz="2000" dirty="0">
              <a:latin typeface="Palatino Linotype" panose="0204050205050503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6" y="1267092"/>
            <a:ext cx="80772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6577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4330" y="0"/>
            <a:ext cx="58785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latin typeface="Futura LT Bold"/>
              </a:rPr>
              <a:t>HIGHLIGHTS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79296" y="1066800"/>
            <a:ext cx="7848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2400" y="905435"/>
            <a:ext cx="90874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endParaRPr lang="en-US" sz="2000" dirty="0" smtClean="0">
              <a:latin typeface="Trajan Pro"/>
            </a:endParaRPr>
          </a:p>
          <a:p>
            <a:pPr lvl="1"/>
            <a:endParaRPr lang="en-US" dirty="0" smtClean="0">
              <a:solidFill>
                <a:srgbClr val="0070C0"/>
              </a:solidFill>
            </a:endParaRPr>
          </a:p>
          <a:p>
            <a:pPr lvl="1"/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55424" y="5867400"/>
            <a:ext cx="457200" cy="366184"/>
          </a:xfrm>
        </p:spPr>
        <p:txBody>
          <a:bodyPr/>
          <a:lstStyle/>
          <a:p>
            <a:fld id="{7A092F3F-A52C-49FD-A502-DE7425334113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Athens State University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799" y="12954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2286000"/>
            <a:ext cx="89154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Palatino Linotype" panose="02040502050505030304" pitchFamily="18" charset="0"/>
              </a:rPr>
              <a:t>The CLL had a net income of + $12, 112.22 for the October-December 2015 timeframe, AFTER accounting for operating expenses.  This represents a significant increase in contrast to the same timeframe (October-December) of 2014, wherein the CLL suffered a loss of - $1,933.09, after accounting for operating expenses.   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6" y="1267092"/>
            <a:ext cx="80772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4970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4330" y="0"/>
            <a:ext cx="58785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latin typeface="Futura LT Bold"/>
              </a:rPr>
              <a:t>HIGHLIGHTS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79296" y="1066800"/>
            <a:ext cx="7848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2400" y="905435"/>
            <a:ext cx="90874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endParaRPr lang="en-US" sz="2000" dirty="0" smtClean="0">
              <a:latin typeface="Trajan Pro"/>
            </a:endParaRPr>
          </a:p>
          <a:p>
            <a:pPr lvl="1"/>
            <a:endParaRPr lang="en-US" dirty="0" smtClean="0">
              <a:solidFill>
                <a:srgbClr val="0070C0"/>
              </a:solidFill>
            </a:endParaRPr>
          </a:p>
          <a:p>
            <a:pPr lvl="1"/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55424" y="5867400"/>
            <a:ext cx="457200" cy="366184"/>
          </a:xfrm>
        </p:spPr>
        <p:txBody>
          <a:bodyPr/>
          <a:lstStyle/>
          <a:p>
            <a:fld id="{7A092F3F-A52C-49FD-A502-DE7425334113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Athens State University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2400" y="2166217"/>
            <a:ext cx="7620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Palatino Linotype" panose="02040502050505030304" pitchFamily="18" charset="0"/>
              </a:rPr>
              <a:t>Will host a 9-week "Business 101" course for entrepreneurs in the North Alabama area in Spring 2016.  Co-Sponsoring with the Decatur-Morgan County Entrepreneurial Center.</a:t>
            </a:r>
            <a:endParaRPr lang="en-US" sz="2000" dirty="0">
              <a:latin typeface="Palatino Linotype" panose="020405020505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9296" y="4524375"/>
            <a:ext cx="8313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Palatino Linotype" panose="02040502050505030304" pitchFamily="18" charset="0"/>
              </a:rPr>
              <a:t>Will host “Women’s Leadership Symposium” on March 2</a:t>
            </a:r>
          </a:p>
          <a:p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smtClean="0">
                <a:latin typeface="Palatino Linotype" panose="02040502050505030304" pitchFamily="18" charset="0"/>
              </a:rPr>
              <a:t>    at Dynetics (Conference Room) in Huntsville.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6" y="1267092"/>
            <a:ext cx="80772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9659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0050" y="1066800"/>
            <a:ext cx="8458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Futura LT Bold"/>
              </a:rPr>
              <a:t>MR. MIKE MCCOY</a:t>
            </a:r>
          </a:p>
          <a:p>
            <a:pPr algn="ctr"/>
            <a:endParaRPr lang="en-US" sz="5400" b="1" dirty="0">
              <a:latin typeface="Futura LT Bold"/>
            </a:endParaRPr>
          </a:p>
          <a:p>
            <a:pPr algn="ctr"/>
            <a:r>
              <a:rPr lang="en-US" sz="5400" b="1" dirty="0">
                <a:latin typeface="Futura LT Bold"/>
              </a:rPr>
              <a:t>Vice President </a:t>
            </a:r>
          </a:p>
          <a:p>
            <a:pPr algn="ctr"/>
            <a:r>
              <a:rPr lang="en-US" sz="5400" b="1" dirty="0">
                <a:latin typeface="Futura LT Bold"/>
              </a:rPr>
              <a:t>For</a:t>
            </a:r>
          </a:p>
          <a:p>
            <a:pPr algn="ctr"/>
            <a:r>
              <a:rPr lang="en-US" sz="5400" b="1" dirty="0">
                <a:latin typeface="Futura LT Bold"/>
              </a:rPr>
              <a:t> Financial Affairs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29650" y="5867400"/>
            <a:ext cx="457200" cy="366184"/>
          </a:xfrm>
        </p:spPr>
        <p:txBody>
          <a:bodyPr/>
          <a:lstStyle/>
          <a:p>
            <a:fld id="{7A092F3F-A52C-49FD-A502-DE7425334113}" type="slidenum">
              <a:rPr lang="en-US" smtClean="0"/>
              <a:t>16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Athens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8626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Athens State University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397063"/>
              </p:ext>
            </p:extLst>
          </p:nvPr>
        </p:nvGraphicFramePr>
        <p:xfrm>
          <a:off x="904876" y="-14287"/>
          <a:ext cx="7114114" cy="6217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Worksheet" r:id="rId4" imgW="7334379" imgH="6410257" progId="Excel.Sheet.12">
                  <p:embed/>
                </p:oleObj>
              </mc:Choice>
              <mc:Fallback>
                <p:oleObj name="Worksheet" r:id="rId4" imgW="7334379" imgH="64102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4876" y="-14287"/>
                        <a:ext cx="7114114" cy="6217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5791200"/>
            <a:ext cx="457200" cy="366184"/>
          </a:xfrm>
        </p:spPr>
        <p:txBody>
          <a:bodyPr/>
          <a:lstStyle/>
          <a:p>
            <a:fld id="{7A092F3F-A52C-49FD-A502-DE742533411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2733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839200" cy="137160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Futura LT Bold"/>
                <a:ea typeface="+mn-ea"/>
                <a:cs typeface="+mn-cs"/>
              </a:rPr>
              <a:t>CAMPUS </a:t>
            </a:r>
            <a:r>
              <a:rPr lang="en-US" sz="6600" b="1" dirty="0" smtClean="0">
                <a:solidFill>
                  <a:schemeClr val="tx1"/>
                </a:solidFill>
                <a:latin typeface="Futura LT Bold"/>
                <a:ea typeface="+mn-ea"/>
                <a:cs typeface="+mn-cs"/>
              </a:rPr>
              <a:t>PROJECTS</a:t>
            </a:r>
            <a:endParaRPr lang="en-US" sz="6600" b="1" dirty="0">
              <a:solidFill>
                <a:schemeClr val="tx1"/>
              </a:solidFill>
              <a:latin typeface="Futura LT Bold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31515" y="5791200"/>
            <a:ext cx="457200" cy="366184"/>
          </a:xfrm>
        </p:spPr>
        <p:txBody>
          <a:bodyPr/>
          <a:lstStyle/>
          <a:p>
            <a:fld id="{8E100472-3CC5-46E6-9C4C-A3109E18CB6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Athens State University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143000"/>
            <a:ext cx="7848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994" y="2720734"/>
            <a:ext cx="4593714" cy="2834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-76200" y="1851265"/>
            <a:ext cx="5029200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indent="0" algn="ctr">
              <a:buFont typeface="Arial" pitchFamily="34" charset="0"/>
              <a:buNone/>
            </a:pPr>
            <a:r>
              <a:rPr lang="en-US" altLang="en-US" sz="4000" b="1" dirty="0">
                <a:latin typeface="Trajan Pro"/>
              </a:rPr>
              <a:t>BEATY MASON  </a:t>
            </a:r>
          </a:p>
          <a:p>
            <a:pPr marL="109538" indent="0" algn="ctr">
              <a:buFont typeface="Arial" pitchFamily="34" charset="0"/>
              <a:buNone/>
            </a:pPr>
            <a:endParaRPr lang="en-US" altLang="en-US" sz="1050" dirty="0">
              <a:latin typeface="Trajan Pro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9600" y="1152525"/>
            <a:ext cx="4572000" cy="5055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indent="0" algn="ctr">
              <a:buFont typeface="Arial" pitchFamily="34" charset="0"/>
              <a:buNone/>
            </a:pPr>
            <a:endParaRPr lang="en-US" altLang="en-US" sz="1050" dirty="0">
              <a:latin typeface="Trajan Pro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altLang="en-US" sz="2400" dirty="0">
                <a:latin typeface="Palatino Linotype" panose="02040502050505030304" pitchFamily="18" charset="0"/>
              </a:rPr>
              <a:t>Work continues on the building exterior and includes repairs on windows, roof and brick along with improvements to landscaping and grounds.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altLang="en-US" sz="2400" dirty="0">
                <a:latin typeface="Palatino Linotype" panose="02040502050505030304" pitchFamily="18" charset="0"/>
              </a:rPr>
              <a:t>New electrical system, heating and cooling system and water/sewer system have been completed as part of Phase II renovations. </a:t>
            </a:r>
            <a:endParaRPr lang="en-US" altLang="en-US" sz="2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7068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45" y="-76200"/>
            <a:ext cx="8714293" cy="114300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Futura LT Bold"/>
                <a:ea typeface="+mn-ea"/>
                <a:cs typeface="+mn-cs"/>
              </a:rPr>
              <a:t>CAMPUS PROJECTS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86800" y="5852160"/>
            <a:ext cx="457200" cy="366184"/>
          </a:xfrm>
        </p:spPr>
        <p:txBody>
          <a:bodyPr/>
          <a:lstStyle/>
          <a:p>
            <a:fld id="{8E100472-3CC5-46E6-9C4C-A3109E18CB6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Athens State University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99246" y="990600"/>
            <a:ext cx="7848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-323850" y="1162050"/>
            <a:ext cx="6115050" cy="5824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indent="0" algn="ctr">
              <a:buFont typeface="Arial" pitchFamily="34" charset="0"/>
              <a:buNone/>
            </a:pPr>
            <a:r>
              <a:rPr lang="en-US" altLang="en-US" sz="3200" b="1" dirty="0">
                <a:latin typeface="Trajan Pro"/>
              </a:rPr>
              <a:t>HOUSTON HALL </a:t>
            </a:r>
            <a:r>
              <a:rPr lang="en-US" altLang="en-US" sz="3200" dirty="0">
                <a:latin typeface="Trajan Pro"/>
              </a:rPr>
              <a:t> </a:t>
            </a:r>
          </a:p>
          <a:p>
            <a:pPr marL="109538" indent="0" algn="ctr">
              <a:buFont typeface="Arial" pitchFamily="34" charset="0"/>
              <a:buNone/>
            </a:pPr>
            <a:endParaRPr lang="en-US" altLang="en-US" sz="1050" dirty="0">
              <a:latin typeface="Trajan Pro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altLang="en-US" sz="2800" dirty="0">
                <a:latin typeface="Palatino Linotype" panose="02040502050505030304" pitchFamily="18" charset="0"/>
              </a:rPr>
              <a:t>Preliminary design for removing Houston Hall and renovating the east side of Founders Hall has completed review by the Alabama Building Commission.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altLang="en-US" sz="2800" dirty="0">
                <a:latin typeface="Palatino Linotype" panose="02040502050505030304" pitchFamily="18" charset="0"/>
              </a:rPr>
              <a:t>Final design work continues and must be approved by the Alabama Building Commission as part of the final review</a:t>
            </a:r>
            <a:r>
              <a:rPr lang="en-US" altLang="en-US" sz="2400" dirty="0">
                <a:latin typeface="Palatino Linotype" panose="02040502050505030304" pitchFamily="18" charset="0"/>
              </a:rPr>
              <a:t>. </a:t>
            </a:r>
          </a:p>
          <a:p>
            <a:pPr lvl="1"/>
            <a:endParaRPr lang="en-US" altLang="en-US" dirty="0">
              <a:latin typeface="Trajan Pro"/>
            </a:endParaRPr>
          </a:p>
          <a:p>
            <a:endParaRPr lang="en-US" sz="3200" dirty="0">
              <a:latin typeface="Trajan Pro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5" y="1710690"/>
            <a:ext cx="3160074" cy="210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87381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838200"/>
            <a:ext cx="9220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Futura LT Bold"/>
              </a:rPr>
              <a:t>DR. RON INGLE</a:t>
            </a:r>
          </a:p>
          <a:p>
            <a:pPr algn="ctr"/>
            <a:endParaRPr lang="en-US" sz="5400" b="1" dirty="0">
              <a:latin typeface="Futura LT Bold"/>
            </a:endParaRPr>
          </a:p>
          <a:p>
            <a:pPr algn="ctr"/>
            <a:r>
              <a:rPr lang="en-US" sz="5400" b="1" dirty="0">
                <a:latin typeface="Futura LT Bold"/>
              </a:rPr>
              <a:t>Interim</a:t>
            </a:r>
          </a:p>
          <a:p>
            <a:pPr algn="ctr"/>
            <a:r>
              <a:rPr lang="en-US" sz="5400" b="1" dirty="0">
                <a:latin typeface="Futura LT Bold"/>
              </a:rPr>
              <a:t>Provost/Vice President </a:t>
            </a:r>
          </a:p>
          <a:p>
            <a:pPr algn="ctr"/>
            <a:r>
              <a:rPr lang="en-US" sz="5400" b="1" dirty="0">
                <a:latin typeface="Futura LT Bold"/>
              </a:rPr>
              <a:t>for Academic Affairs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10600" y="5867400"/>
            <a:ext cx="457200" cy="366184"/>
          </a:xfrm>
        </p:spPr>
        <p:txBody>
          <a:bodyPr/>
          <a:lstStyle/>
          <a:p>
            <a:fld id="{7A092F3F-A52C-49FD-A502-DE7425334113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Athens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5068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738346" cy="1143000"/>
          </a:xfrm>
          <a:ln w="12700"/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Futura LT Bold"/>
                <a:ea typeface="+mn-ea"/>
                <a:cs typeface="+mn-cs"/>
              </a:rPr>
              <a:t>CAMPUS PROJECTS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86800" y="5852160"/>
            <a:ext cx="457200" cy="366184"/>
          </a:xfrm>
        </p:spPr>
        <p:txBody>
          <a:bodyPr/>
          <a:lstStyle/>
          <a:p>
            <a:fld id="{8E100472-3CC5-46E6-9C4C-A3109E18CB6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Athens State University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99246" y="927851"/>
            <a:ext cx="7848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927600" y="946901"/>
            <a:ext cx="4273550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indent="0" algn="ctr">
              <a:buFont typeface="Arial" pitchFamily="34" charset="0"/>
              <a:buNone/>
            </a:pPr>
            <a:r>
              <a:rPr lang="en-US" altLang="en-US" sz="2400" b="1" smtClean="0">
                <a:latin typeface="Trajan Pro"/>
              </a:rPr>
              <a:t>FACILITIES </a:t>
            </a:r>
            <a:r>
              <a:rPr lang="en-US" altLang="en-US" sz="2400" b="1" dirty="0">
                <a:latin typeface="Trajan Pro"/>
              </a:rPr>
              <a:t>MASTER PLAN </a:t>
            </a:r>
            <a:r>
              <a:rPr lang="en-US" altLang="en-US" sz="2400" dirty="0">
                <a:latin typeface="Trajan Pro"/>
              </a:rPr>
              <a:t> </a:t>
            </a:r>
          </a:p>
          <a:p>
            <a:pPr marL="109538" indent="0" algn="ctr">
              <a:buFont typeface="Arial" pitchFamily="34" charset="0"/>
              <a:buNone/>
            </a:pPr>
            <a:endParaRPr lang="en-US" altLang="en-US" sz="1050" dirty="0">
              <a:latin typeface="Trajan Pro"/>
            </a:endParaRPr>
          </a:p>
          <a:p>
            <a:pPr lvl="1"/>
            <a:r>
              <a:rPr lang="en-US" altLang="en-US" sz="2400" dirty="0" smtClean="0">
                <a:latin typeface="Palatino Linotype" panose="02040502050505030304" pitchFamily="18" charset="0"/>
              </a:rPr>
              <a:t>Contract for University FMP awarded to Goodwyn, Mills and Cawood, Inc. with estimated completion date of June 2016.</a:t>
            </a:r>
            <a:endParaRPr lang="en-US" alt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7975" y="954881"/>
            <a:ext cx="46609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en-US" sz="2400" b="1" dirty="0">
                <a:latin typeface="Trajan Pro"/>
              </a:rPr>
              <a:t>CAMPUS SECURITY </a:t>
            </a:r>
            <a:r>
              <a:rPr lang="en-US" sz="2400" b="1" dirty="0" smtClean="0">
                <a:latin typeface="Trajan Pro"/>
              </a:rPr>
              <a:t>UPDATE</a:t>
            </a:r>
          </a:p>
          <a:p>
            <a:pPr marL="109728" indent="0">
              <a:buNone/>
            </a:pPr>
            <a:endParaRPr lang="en-US" sz="1200" b="1" dirty="0" smtClean="0">
              <a:latin typeface="Trajan Pro"/>
            </a:endParaRPr>
          </a:p>
          <a:p>
            <a:pPr marL="109728" indent="0">
              <a:buNone/>
            </a:pPr>
            <a:r>
              <a:rPr lang="en-US" sz="2400" b="1" dirty="0">
                <a:latin typeface="Trajan Pro"/>
              </a:rPr>
              <a:t> </a:t>
            </a:r>
            <a:r>
              <a:rPr lang="en-US" sz="2400" b="1" dirty="0" smtClean="0">
                <a:latin typeface="Trajan Pro"/>
              </a:rPr>
              <a:t>                </a:t>
            </a:r>
            <a:r>
              <a:rPr lang="en-US" sz="2400" dirty="0" smtClean="0">
                <a:latin typeface="Palatino Linotype" panose="02040502050505030304" pitchFamily="18" charset="0"/>
              </a:rPr>
              <a:t>Active </a:t>
            </a:r>
            <a:r>
              <a:rPr lang="en-US" sz="2400" dirty="0">
                <a:latin typeface="Palatino Linotype" panose="02040502050505030304" pitchFamily="18" charset="0"/>
              </a:rPr>
              <a:t>shooter </a:t>
            </a:r>
            <a:r>
              <a:rPr lang="en-US" sz="2400" dirty="0" smtClean="0">
                <a:latin typeface="Palatino Linotype" panose="02040502050505030304" pitchFamily="18" charset="0"/>
              </a:rPr>
              <a:t>		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smtClean="0">
                <a:latin typeface="Palatino Linotype" panose="02040502050505030304" pitchFamily="18" charset="0"/>
              </a:rPr>
              <a:t>      Training for 		       University employees                  	       was conducted during</a:t>
            </a:r>
          </a:p>
          <a:p>
            <a:pPr marL="109728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smtClean="0">
                <a:latin typeface="Palatino Linotype" panose="02040502050505030304" pitchFamily="18" charset="0"/>
              </a:rPr>
              <a:t>                </a:t>
            </a:r>
            <a:r>
              <a:rPr lang="en-US" sz="2400" dirty="0">
                <a:latin typeface="Palatino Linotype" panose="02040502050505030304" pitchFamily="18" charset="0"/>
              </a:rPr>
              <a:t>the month </a:t>
            </a:r>
            <a:r>
              <a:rPr lang="en-US" sz="2400" dirty="0" smtClean="0">
                <a:latin typeface="Palatino Linotype" panose="02040502050505030304" pitchFamily="18" charset="0"/>
              </a:rPr>
              <a:t>of 		       November.</a:t>
            </a:r>
          </a:p>
          <a:p>
            <a:pPr lvl="4"/>
            <a:endParaRPr lang="en-US" dirty="0" smtClean="0">
              <a:latin typeface="Trajan Pro"/>
            </a:endParaRPr>
          </a:p>
          <a:p>
            <a:r>
              <a:rPr lang="en-US" sz="2400" dirty="0" smtClean="0">
                <a:latin typeface="Palatino Linotype" panose="02040502050505030304" pitchFamily="18" charset="0"/>
              </a:rPr>
              <a:t>University emergency</a:t>
            </a:r>
          </a:p>
          <a:p>
            <a:r>
              <a:rPr lang="en-US" sz="2400" dirty="0" smtClean="0">
                <a:latin typeface="Palatino Linotype" panose="02040502050505030304" pitchFamily="18" charset="0"/>
              </a:rPr>
              <a:t>notification </a:t>
            </a:r>
            <a:r>
              <a:rPr lang="en-US" sz="2400" dirty="0">
                <a:latin typeface="Palatino Linotype" panose="02040502050505030304" pitchFamily="18" charset="0"/>
              </a:rPr>
              <a:t>system is </a:t>
            </a:r>
            <a:endParaRPr lang="en-US" sz="2400" dirty="0" smtClean="0">
              <a:latin typeface="Palatino Linotype" panose="02040502050505030304" pitchFamily="18" charset="0"/>
            </a:endParaRPr>
          </a:p>
          <a:p>
            <a:r>
              <a:rPr lang="en-US" sz="2400" dirty="0" smtClean="0">
                <a:latin typeface="Palatino Linotype" panose="02040502050505030304" pitchFamily="18" charset="0"/>
              </a:rPr>
              <a:t>being </a:t>
            </a:r>
            <a:r>
              <a:rPr lang="en-US" sz="2400" dirty="0">
                <a:latin typeface="Palatino Linotype" panose="02040502050505030304" pitchFamily="18" charset="0"/>
              </a:rPr>
              <a:t>upgraded </a:t>
            </a:r>
            <a:endParaRPr lang="en-US" sz="2400" dirty="0" smtClean="0">
              <a:latin typeface="Palatino Linotype" panose="02040502050505030304" pitchFamily="18" charset="0"/>
            </a:endParaRPr>
          </a:p>
          <a:p>
            <a:r>
              <a:rPr lang="en-US" sz="2400" dirty="0" smtClean="0">
                <a:latin typeface="Palatino Linotype" panose="02040502050505030304" pitchFamily="18" charset="0"/>
              </a:rPr>
              <a:t>and </a:t>
            </a:r>
            <a:r>
              <a:rPr lang="en-US" sz="2400" dirty="0">
                <a:latin typeface="Palatino Linotype" panose="02040502050505030304" pitchFamily="18" charset="0"/>
              </a:rPr>
              <a:t>communicated </a:t>
            </a:r>
            <a:endParaRPr lang="en-US" sz="2400" dirty="0" smtClean="0">
              <a:latin typeface="Palatino Linotype" panose="02040502050505030304" pitchFamily="18" charset="0"/>
            </a:endParaRPr>
          </a:p>
          <a:p>
            <a:r>
              <a:rPr lang="en-US" sz="2400" dirty="0" smtClean="0">
                <a:latin typeface="Palatino Linotype" panose="02040502050505030304" pitchFamily="18" charset="0"/>
              </a:rPr>
              <a:t>to </a:t>
            </a:r>
            <a:r>
              <a:rPr lang="en-US" sz="2400" dirty="0">
                <a:latin typeface="Palatino Linotype" panose="02040502050505030304" pitchFamily="18" charset="0"/>
              </a:rPr>
              <a:t>all </a:t>
            </a:r>
            <a:r>
              <a:rPr lang="en-US" sz="2400" dirty="0" smtClean="0">
                <a:latin typeface="Palatino Linotype" panose="02040502050505030304" pitchFamily="18" charset="0"/>
              </a:rPr>
              <a:t>faculty</a:t>
            </a:r>
            <a:r>
              <a:rPr lang="en-US" sz="2400" dirty="0">
                <a:latin typeface="Palatino Linotype" panose="02040502050505030304" pitchFamily="18" charset="0"/>
              </a:rPr>
              <a:t>, staff and </a:t>
            </a:r>
            <a:endParaRPr lang="en-US" sz="2400" dirty="0" smtClean="0">
              <a:latin typeface="Palatino Linotype" panose="02040502050505030304" pitchFamily="18" charset="0"/>
            </a:endParaRPr>
          </a:p>
          <a:p>
            <a:r>
              <a:rPr lang="en-US" sz="2400" dirty="0" smtClean="0">
                <a:latin typeface="Palatino Linotype" panose="02040502050505030304" pitchFamily="18" charset="0"/>
              </a:rPr>
              <a:t>students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latin typeface="Trajan Pro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631" y="3867150"/>
            <a:ext cx="3284994" cy="219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Image result for active shooter trai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91" y="2000760"/>
            <a:ext cx="1522032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4" descr="Image result for emergency notification sys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AutoShape 6" descr="Image result for emergency notification syste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7863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5083175" y="946901"/>
            <a:ext cx="6350" cy="522529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2116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2400" y="1752600"/>
            <a:ext cx="883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Futura LT Condensed"/>
                <a:ea typeface="ＭＳ Ｐゴシック" pitchFamily="34" charset="-128"/>
                <a:cs typeface="Futura LT Condensed"/>
              </a:rPr>
              <a:t>DR. KEITH FERGUSON</a:t>
            </a:r>
          </a:p>
          <a:p>
            <a:pPr algn="ctr"/>
            <a:endParaRPr lang="en-US" sz="5400" b="1" dirty="0">
              <a:latin typeface="Futura LT Condensed"/>
              <a:ea typeface="ＭＳ Ｐゴシック" pitchFamily="34" charset="-128"/>
              <a:cs typeface="Futura LT Condensed"/>
            </a:endParaRPr>
          </a:p>
          <a:p>
            <a:pPr algn="ctr"/>
            <a:r>
              <a:rPr lang="en-US" sz="5400" b="1" dirty="0">
                <a:latin typeface="Futura LT Condensed"/>
                <a:ea typeface="ＭＳ Ｐゴシック" pitchFamily="34" charset="-128"/>
                <a:cs typeface="Futura LT Condensed"/>
              </a:rPr>
              <a:t>Vice President for </a:t>
            </a:r>
          </a:p>
          <a:p>
            <a:pPr algn="ctr"/>
            <a:r>
              <a:rPr lang="en-US" sz="5400" b="1" dirty="0">
                <a:latin typeface="Futura LT Condensed"/>
                <a:ea typeface="ＭＳ Ｐゴシック" pitchFamily="34" charset="-128"/>
                <a:cs typeface="Futura LT Condensed"/>
              </a:rPr>
              <a:t>University Advancement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86800" y="5852160"/>
            <a:ext cx="457200" cy="366184"/>
          </a:xfrm>
        </p:spPr>
        <p:txBody>
          <a:bodyPr/>
          <a:lstStyle/>
          <a:p>
            <a:fld id="{7A092F3F-A52C-49FD-A502-DE7425334113}" type="slidenum">
              <a:rPr lang="en-US" smtClean="0"/>
              <a:t>21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Athens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1160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5852160"/>
            <a:ext cx="457200" cy="366184"/>
          </a:xfrm>
        </p:spPr>
        <p:txBody>
          <a:bodyPr/>
          <a:lstStyle/>
          <a:p>
            <a:fld id="{7A092F3F-A52C-49FD-A502-DE742533411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Athens State University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1911" y="1362074"/>
            <a:ext cx="9020175" cy="4408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  <a:p>
            <a:endParaRPr lang="en-US" dirty="0"/>
          </a:p>
          <a:p>
            <a:endParaRPr lang="en-US" sz="1050" b="1" dirty="0" smtClean="0">
              <a:latin typeface="Trajan Pro"/>
            </a:endParaRPr>
          </a:p>
          <a:p>
            <a:r>
              <a:rPr lang="en-US" sz="3600" b="1" dirty="0" smtClean="0">
                <a:latin typeface="Trajan Pro"/>
              </a:rPr>
              <a:t>June </a:t>
            </a:r>
            <a:r>
              <a:rPr lang="en-US" sz="3600" b="1" dirty="0">
                <a:latin typeface="Trajan Pro"/>
              </a:rPr>
              <a:t>1, 2015 through December 31, </a:t>
            </a:r>
            <a:r>
              <a:rPr lang="en-US" sz="3600" b="1" dirty="0" smtClean="0">
                <a:latin typeface="Trajan Pro"/>
              </a:rPr>
              <a:t>2015</a:t>
            </a:r>
            <a:endParaRPr lang="en-US" sz="3600" b="1" dirty="0">
              <a:latin typeface="Trajan Pro"/>
            </a:endParaRPr>
          </a:p>
          <a:p>
            <a:pPr algn="ctr"/>
            <a:r>
              <a:rPr lang="en-US" sz="2800" dirty="0">
                <a:latin typeface="Trajan Pro"/>
              </a:rPr>
              <a:t> </a:t>
            </a:r>
          </a:p>
          <a:p>
            <a:r>
              <a:rPr lang="en-US" sz="3200" dirty="0">
                <a:latin typeface="Palatino Linotype" panose="02040502050505030304" pitchFamily="18" charset="0"/>
              </a:rPr>
              <a:t>For the period of June 1, 2015 through the end of December we received </a:t>
            </a:r>
            <a:r>
              <a:rPr lang="en-US" sz="3200" b="1" dirty="0">
                <a:latin typeface="Palatino Linotype" panose="02040502050505030304" pitchFamily="18" charset="0"/>
              </a:rPr>
              <a:t>$</a:t>
            </a:r>
            <a:r>
              <a:rPr lang="en-US" sz="3200" b="1" dirty="0" smtClean="0">
                <a:latin typeface="Palatino Linotype" panose="02040502050505030304" pitchFamily="18" charset="0"/>
              </a:rPr>
              <a:t>170,870 </a:t>
            </a:r>
            <a:r>
              <a:rPr lang="en-US" sz="3200" dirty="0">
                <a:latin typeface="Palatino Linotype" panose="02040502050505030304" pitchFamily="18" charset="0"/>
              </a:rPr>
              <a:t>in contributions from </a:t>
            </a:r>
            <a:r>
              <a:rPr lang="en-US" sz="3200" b="1" dirty="0">
                <a:latin typeface="Palatino Linotype" panose="02040502050505030304" pitchFamily="18" charset="0"/>
              </a:rPr>
              <a:t>594 donors</a:t>
            </a:r>
            <a:r>
              <a:rPr lang="en-US" sz="3200" dirty="0">
                <a:latin typeface="Palatino Linotype" panose="02040502050505030304" pitchFamily="18" charset="0"/>
              </a:rPr>
              <a:t>. Of this amount, </a:t>
            </a:r>
            <a:r>
              <a:rPr lang="en-US" sz="3200" b="1" dirty="0">
                <a:latin typeface="Palatino Linotype" panose="02040502050505030304" pitchFamily="18" charset="0"/>
              </a:rPr>
              <a:t>$</a:t>
            </a:r>
            <a:r>
              <a:rPr lang="en-US" sz="3200" b="1" dirty="0" smtClean="0">
                <a:latin typeface="Palatino Linotype" panose="02040502050505030304" pitchFamily="18" charset="0"/>
              </a:rPr>
              <a:t>1,827 </a:t>
            </a:r>
            <a:r>
              <a:rPr lang="en-US" sz="3200" dirty="0">
                <a:latin typeface="Palatino Linotype" panose="02040502050505030304" pitchFamily="18" charset="0"/>
              </a:rPr>
              <a:t>was in the form of non-cash donations. </a:t>
            </a:r>
          </a:p>
          <a:p>
            <a:r>
              <a:rPr lang="en-US" sz="2400" dirty="0">
                <a:latin typeface="Trajan Pro"/>
              </a:rPr>
              <a:t> </a:t>
            </a:r>
          </a:p>
          <a:p>
            <a:r>
              <a:rPr lang="en-US" b="1" dirty="0"/>
              <a:t> 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94964" y="156686"/>
            <a:ext cx="868846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latin typeface="Futura LT Bold"/>
              </a:rPr>
              <a:t>  </a:t>
            </a:r>
            <a:r>
              <a:rPr lang="en-US" sz="5400" b="1" dirty="0" smtClean="0">
                <a:latin typeface="Futura LT Bold"/>
              </a:rPr>
              <a:t>FUNDRAISING UPDATE</a:t>
            </a:r>
            <a:endParaRPr lang="en-US" sz="6600" b="1" dirty="0">
              <a:latin typeface="Futura LT Bold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1264682"/>
            <a:ext cx="7810500" cy="307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9794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5852160"/>
            <a:ext cx="457200" cy="366184"/>
          </a:xfrm>
        </p:spPr>
        <p:txBody>
          <a:bodyPr/>
          <a:lstStyle/>
          <a:p>
            <a:fld id="{7A092F3F-A52C-49FD-A502-DE742533411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Athens State University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5833" r="9923" b="46458"/>
          <a:stretch/>
        </p:blipFill>
        <p:spPr bwMode="auto">
          <a:xfrm>
            <a:off x="85600" y="1371600"/>
            <a:ext cx="885849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55621" y="152400"/>
            <a:ext cx="70327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atin typeface="Futura LT Bold"/>
              </a:rPr>
              <a:t>CAPITAL CAMPAIGN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09600" y="1060371"/>
            <a:ext cx="7810500" cy="307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1676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5852160"/>
            <a:ext cx="457200" cy="366184"/>
          </a:xfrm>
        </p:spPr>
        <p:txBody>
          <a:bodyPr/>
          <a:lstStyle/>
          <a:p>
            <a:fld id="{7A092F3F-A52C-49FD-A502-DE742533411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Athens State University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1000" y="304800"/>
            <a:ext cx="86868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latin typeface="Futura LT Bold"/>
              </a:rPr>
              <a:t>SCHOLARSHIPS </a:t>
            </a:r>
            <a:r>
              <a:rPr lang="en-US" dirty="0"/>
              <a:t> </a:t>
            </a:r>
          </a:p>
          <a:p>
            <a:r>
              <a:rPr lang="en-US" sz="3200" b="1" dirty="0" smtClean="0">
                <a:latin typeface="Palatino Linotype" panose="02040502050505030304" pitchFamily="18" charset="0"/>
              </a:rPr>
              <a:t>Foundation</a:t>
            </a:r>
            <a:r>
              <a:rPr lang="en-US" sz="3200" dirty="0" smtClean="0">
                <a:latin typeface="Palatino Linotype" panose="02040502050505030304" pitchFamily="18" charset="0"/>
              </a:rPr>
              <a:t> </a:t>
            </a:r>
            <a:r>
              <a:rPr lang="en-US" sz="3200" dirty="0">
                <a:latin typeface="Palatino Linotype" panose="02040502050505030304" pitchFamily="18" charset="0"/>
              </a:rPr>
              <a:t>Scholarships for </a:t>
            </a:r>
            <a:r>
              <a:rPr lang="en-US" sz="3200" dirty="0" smtClean="0">
                <a:latin typeface="Palatino Linotype" panose="02040502050505030304" pitchFamily="18" charset="0"/>
              </a:rPr>
              <a:t>2015-2016 </a:t>
            </a:r>
            <a:r>
              <a:rPr lang="en-US" sz="3200" dirty="0">
                <a:latin typeface="Palatino Linotype" panose="02040502050505030304" pitchFamily="18" charset="0"/>
              </a:rPr>
              <a:t>$140,764 has been awarded to 152 </a:t>
            </a:r>
            <a:r>
              <a:rPr lang="en-US" sz="3200" dirty="0" smtClean="0">
                <a:latin typeface="Palatino Linotype" panose="02040502050505030304" pitchFamily="18" charset="0"/>
              </a:rPr>
              <a:t>students</a:t>
            </a:r>
            <a:endParaRPr lang="en-US" sz="3200" dirty="0">
              <a:latin typeface="Palatino Linotype" panose="02040502050505030304" pitchFamily="18" charset="0"/>
            </a:endParaRPr>
          </a:p>
          <a:p>
            <a:r>
              <a:rPr lang="en-US" sz="3200" dirty="0">
                <a:latin typeface="Trajan Pro"/>
              </a:rPr>
              <a:t> </a:t>
            </a:r>
            <a:endParaRPr lang="en-US" sz="3200" dirty="0" smtClean="0">
              <a:latin typeface="Trajan Pro"/>
            </a:endParaRPr>
          </a:p>
          <a:p>
            <a:endParaRPr lang="en-US" sz="3200" dirty="0" smtClean="0">
              <a:latin typeface="Trajan Pro"/>
            </a:endParaRPr>
          </a:p>
          <a:p>
            <a:endParaRPr lang="en-US" sz="3200" dirty="0" smtClean="0">
              <a:latin typeface="Trajan Pro"/>
            </a:endParaRPr>
          </a:p>
          <a:p>
            <a:endParaRPr lang="en-US" sz="3200" dirty="0">
              <a:latin typeface="Trajan Pro"/>
            </a:endParaRPr>
          </a:p>
          <a:p>
            <a:endParaRPr lang="en-US" sz="3200" dirty="0">
              <a:latin typeface="Trajan Pro"/>
            </a:endParaRPr>
          </a:p>
          <a:p>
            <a:endParaRPr lang="en-US" sz="3200" b="1" dirty="0" smtClean="0">
              <a:latin typeface="Trajan Pro"/>
            </a:endParaRPr>
          </a:p>
          <a:p>
            <a:r>
              <a:rPr lang="en-US" sz="3200" b="1" dirty="0" smtClean="0">
                <a:latin typeface="Palatino Linotype" panose="02040502050505030304" pitchFamily="18" charset="0"/>
              </a:rPr>
              <a:t>Alumni </a:t>
            </a:r>
            <a:r>
              <a:rPr lang="en-US" sz="3200" dirty="0">
                <a:latin typeface="Palatino Linotype" panose="02040502050505030304" pitchFamily="18" charset="0"/>
              </a:rPr>
              <a:t>Scholarships for </a:t>
            </a:r>
            <a:r>
              <a:rPr lang="en-US" sz="3200" dirty="0" smtClean="0">
                <a:latin typeface="Palatino Linotype" panose="02040502050505030304" pitchFamily="18" charset="0"/>
              </a:rPr>
              <a:t>2015-2016</a:t>
            </a:r>
          </a:p>
          <a:p>
            <a:r>
              <a:rPr lang="en-US" sz="3200" dirty="0" smtClean="0">
                <a:latin typeface="Palatino Linotype" panose="02040502050505030304" pitchFamily="18" charset="0"/>
              </a:rPr>
              <a:t>$</a:t>
            </a:r>
            <a:r>
              <a:rPr lang="en-US" sz="3200" dirty="0">
                <a:latin typeface="Palatino Linotype" panose="02040502050505030304" pitchFamily="18" charset="0"/>
              </a:rPr>
              <a:t>38,445 has been awarded to 32 </a:t>
            </a:r>
            <a:r>
              <a:rPr lang="en-US" sz="3200" dirty="0" smtClean="0">
                <a:latin typeface="Palatino Linotype" panose="02040502050505030304" pitchFamily="18" charset="0"/>
              </a:rPr>
              <a:t>students</a:t>
            </a:r>
            <a:endParaRPr lang="en-US" sz="3200" dirty="0">
              <a:latin typeface="Palatino Linotype" panose="02040502050505030304" pitchFamily="18" charset="0"/>
            </a:endParaRPr>
          </a:p>
          <a:p>
            <a:r>
              <a:rPr lang="en-US" sz="3200" dirty="0">
                <a:latin typeface="Trajan Pro"/>
              </a:rPr>
              <a:t> </a:t>
            </a:r>
          </a:p>
          <a:p>
            <a:r>
              <a:rPr lang="en-US" dirty="0"/>
              <a:t> 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47700" y="1295400"/>
            <a:ext cx="7848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51" y="2379851"/>
            <a:ext cx="3875649" cy="2651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7335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86800" y="5852160"/>
            <a:ext cx="457200" cy="366184"/>
          </a:xfrm>
        </p:spPr>
        <p:txBody>
          <a:bodyPr/>
          <a:lstStyle/>
          <a:p>
            <a:fld id="{7A092F3F-A52C-49FD-A502-DE7425334113}" type="slidenum">
              <a:rPr lang="en-US" smtClean="0"/>
              <a:t>25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Athens State University</a:t>
            </a:r>
            <a:endParaRPr lang="en-US" dirty="0"/>
          </a:p>
        </p:txBody>
      </p:sp>
      <p:pic>
        <p:nvPicPr>
          <p:cNvPr id="8194" name="Picture 2" descr="C:\Users\Jackie Gooch\AppData\Local\Microsoft\Windows\Temporary Internet Files\Content.Outlook\FPK8ZE95\Tim Demps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640" y="276225"/>
            <a:ext cx="3982720" cy="448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7700" y="4657725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Futura LT Bold"/>
              </a:rPr>
              <a:t>TIM DEMPSEY</a:t>
            </a:r>
          </a:p>
          <a:p>
            <a:pPr algn="ctr"/>
            <a:r>
              <a:rPr lang="en-US" sz="3200" b="1" dirty="0">
                <a:latin typeface="Futura LT Bold"/>
              </a:rPr>
              <a:t>DIRECTOR OF </a:t>
            </a:r>
          </a:p>
          <a:p>
            <a:pPr algn="ctr"/>
            <a:r>
              <a:rPr lang="en-US" sz="3200" b="1" dirty="0">
                <a:latin typeface="Futura LT Bold"/>
              </a:rPr>
              <a:t>PROSPECT MANAGEMENT</a:t>
            </a:r>
          </a:p>
        </p:txBody>
      </p:sp>
    </p:spTree>
    <p:extLst>
      <p:ext uri="{BB962C8B-B14F-4D97-AF65-F5344CB8AC3E}">
        <p14:creationId xmlns:p14="http://schemas.microsoft.com/office/powerpoint/2010/main" val="408258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990600"/>
            <a:ext cx="8839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Futura LT Condensed"/>
                <a:ea typeface="ＭＳ Ｐゴシック" pitchFamily="34" charset="-128"/>
                <a:cs typeface="Futura LT Condensed"/>
              </a:rPr>
              <a:t>MS. SARAH MCABEE</a:t>
            </a:r>
          </a:p>
          <a:p>
            <a:pPr algn="ctr"/>
            <a:endParaRPr lang="en-US" sz="5400" b="1" dirty="0">
              <a:latin typeface="Futura LT Condensed"/>
              <a:ea typeface="ＭＳ Ｐゴシック" pitchFamily="34" charset="-128"/>
              <a:cs typeface="Futura LT Condensed"/>
            </a:endParaRPr>
          </a:p>
          <a:p>
            <a:pPr algn="ctr"/>
            <a:r>
              <a:rPr lang="en-US" sz="6600" b="1" dirty="0">
                <a:latin typeface="Futura LT Bold"/>
              </a:rPr>
              <a:t>Vice</a:t>
            </a:r>
            <a:r>
              <a:rPr lang="en-US" sz="5400" b="1" dirty="0">
                <a:latin typeface="Futura LT Condensed"/>
                <a:ea typeface="ＭＳ Ｐゴシック" pitchFamily="34" charset="-128"/>
                <a:cs typeface="Futura LT Condensed"/>
              </a:rPr>
              <a:t> President </a:t>
            </a:r>
          </a:p>
          <a:p>
            <a:pPr algn="ctr"/>
            <a:r>
              <a:rPr lang="en-US" sz="5400" b="1" dirty="0">
                <a:latin typeface="Futura LT Condensed"/>
                <a:ea typeface="ＭＳ Ｐゴシック" pitchFamily="34" charset="-128"/>
                <a:cs typeface="Futura LT Condensed"/>
              </a:rPr>
              <a:t>for </a:t>
            </a:r>
          </a:p>
          <a:p>
            <a:pPr algn="ctr"/>
            <a:r>
              <a:rPr lang="en-US" sz="5400" b="1" dirty="0">
                <a:latin typeface="Futura LT Condensed"/>
                <a:ea typeface="ＭＳ Ｐゴシック" pitchFamily="34" charset="-128"/>
                <a:cs typeface="Futura LT Condensed"/>
              </a:rPr>
              <a:t>Enrollment and Student Services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86800" y="5852160"/>
            <a:ext cx="457200" cy="366184"/>
          </a:xfrm>
        </p:spPr>
        <p:txBody>
          <a:bodyPr/>
          <a:lstStyle/>
          <a:p>
            <a:fld id="{7A092F3F-A52C-49FD-A502-DE7425334113}" type="slidenum">
              <a:rPr lang="en-US" smtClean="0"/>
              <a:t>26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Athens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8715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</p:txBody>
      </p:sp>
      <p:sp>
        <p:nvSpPr>
          <p:cNvPr id="409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38600" y="76200"/>
            <a:ext cx="5029200" cy="1173163"/>
          </a:xfrm>
        </p:spPr>
        <p:txBody>
          <a:bodyPr>
            <a:noAutofit/>
          </a:bodyPr>
          <a:lstStyle/>
          <a:p>
            <a:pPr algn="ctr"/>
            <a:r>
              <a:rPr lang="en-US" altLang="en-US" sz="2800" b="1" dirty="0" smtClean="0">
                <a:solidFill>
                  <a:schemeClr val="tx1"/>
                </a:solidFill>
                <a:ea typeface="+mn-ea"/>
                <a:cs typeface="+mn-cs"/>
              </a:rPr>
              <a:t>SPRING 2016 </a:t>
            </a:r>
          </a:p>
          <a:p>
            <a:pPr algn="ctr"/>
            <a:r>
              <a:rPr lang="en-US" altLang="en-US" sz="2800" b="1" dirty="0" smtClean="0">
                <a:solidFill>
                  <a:schemeClr val="tx1"/>
                </a:solidFill>
                <a:ea typeface="+mn-ea"/>
                <a:cs typeface="+mn-cs"/>
              </a:rPr>
              <a:t>GRADUATE ENROLLMENT</a:t>
            </a:r>
            <a:endParaRPr lang="en-US" altLang="en-US" sz="2800" b="1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sz="quarter" idx="4"/>
          </p:nvPr>
        </p:nvSpPr>
        <p:spPr>
          <a:xfrm>
            <a:off x="4191000" y="1524000"/>
            <a:ext cx="4648200" cy="3951288"/>
          </a:xfrm>
        </p:spPr>
        <p:txBody>
          <a:bodyPr>
            <a:noAutofit/>
          </a:bodyPr>
          <a:lstStyle/>
          <a:p>
            <a:r>
              <a:rPr lang="en-US" altLang="en-US" sz="2800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rPr>
              <a:t>134 </a:t>
            </a:r>
            <a:r>
              <a:rPr lang="en-US" alt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rPr>
              <a:t>prospective students</a:t>
            </a:r>
          </a:p>
          <a:p>
            <a:pPr marL="0" indent="0">
              <a:buNone/>
            </a:pPr>
            <a:endParaRPr lang="en-US" altLang="en-US" sz="2800" dirty="0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endParaRPr>
          </a:p>
          <a:p>
            <a:r>
              <a:rPr lang="en-US" altLang="en-US" sz="2800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rPr>
              <a:t>26 applications </a:t>
            </a:r>
            <a:r>
              <a:rPr lang="en-US" alt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rPr>
              <a:t>received</a:t>
            </a:r>
          </a:p>
          <a:p>
            <a:pPr marL="0" indent="0">
              <a:buNone/>
            </a:pPr>
            <a:endParaRPr lang="en-US" altLang="en-US" sz="2800" dirty="0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endParaRPr>
          </a:p>
          <a:p>
            <a:r>
              <a:rPr lang="en-US" altLang="en-US" sz="2800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rPr>
              <a:t>8 </a:t>
            </a:r>
            <a:r>
              <a:rPr lang="en-US" alt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rPr>
              <a:t>students </a:t>
            </a:r>
            <a:r>
              <a:rPr lang="en-US" altLang="en-US" sz="2800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rPr>
              <a:t>a</a:t>
            </a:r>
            <a:r>
              <a:rPr lang="en-US" alt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rPr>
              <a:t>dmitted</a:t>
            </a:r>
          </a:p>
          <a:p>
            <a:pPr marL="0" indent="0">
              <a:buNone/>
            </a:pPr>
            <a:endParaRPr lang="en-US" altLang="en-US" sz="2800" dirty="0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endParaRPr>
          </a:p>
          <a:p>
            <a:r>
              <a:rPr lang="en-US" altLang="en-US" sz="2800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rPr>
              <a:t>6 s</a:t>
            </a:r>
            <a:r>
              <a:rPr lang="en-US" alt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rPr>
              <a:t>tudents enrolled</a:t>
            </a:r>
            <a:endParaRPr lang="en-US" altLang="en-US" sz="2800" dirty="0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4101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609600"/>
            <a:ext cx="3560763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Athens State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5815541"/>
            <a:ext cx="457200" cy="366184"/>
          </a:xfrm>
        </p:spPr>
        <p:txBody>
          <a:bodyPr/>
          <a:lstStyle/>
          <a:p>
            <a:fld id="{7A092F3F-A52C-49FD-A502-DE742533411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86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52400" y="152400"/>
            <a:ext cx="9677400" cy="1219199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1"/>
                </a:solidFill>
                <a:latin typeface="Futura LT Bold"/>
                <a:ea typeface="+mn-ea"/>
                <a:cs typeface="+mn-cs"/>
              </a:rPr>
              <a:t>SPRING 2016 ENROLLMENT</a:t>
            </a:r>
            <a:r>
              <a:rPr lang="en-US" sz="4400" b="1" dirty="0">
                <a:solidFill>
                  <a:schemeClr val="tx1"/>
                </a:solidFill>
                <a:latin typeface="Futura LT Bold"/>
                <a:ea typeface="+mn-ea"/>
                <a:cs typeface="+mn-cs"/>
              </a:rPr>
              <a:t/>
            </a:r>
            <a:br>
              <a:rPr lang="en-US" sz="4400" b="1" dirty="0">
                <a:solidFill>
                  <a:schemeClr val="tx1"/>
                </a:solidFill>
                <a:latin typeface="Futura LT Bold"/>
                <a:ea typeface="+mn-ea"/>
                <a:cs typeface="+mn-cs"/>
              </a:rPr>
            </a:br>
            <a:r>
              <a:rPr lang="en-US" b="1" dirty="0">
                <a:solidFill>
                  <a:schemeClr val="tx1"/>
                </a:solidFill>
                <a:latin typeface="Futura LT Bold"/>
                <a:ea typeface="+mn-ea"/>
                <a:cs typeface="+mn-cs"/>
              </a:rPr>
              <a:t>(As of January 8</a:t>
            </a:r>
            <a:r>
              <a:rPr lang="en-US" b="1" dirty="0" smtClean="0">
                <a:solidFill>
                  <a:schemeClr val="tx1"/>
                </a:solidFill>
                <a:latin typeface="Futura LT Bold"/>
                <a:ea typeface="+mn-ea"/>
                <a:cs typeface="+mn-cs"/>
              </a:rPr>
              <a:t>, </a:t>
            </a:r>
            <a:r>
              <a:rPr lang="en-US" b="1" dirty="0">
                <a:solidFill>
                  <a:schemeClr val="tx1"/>
                </a:solidFill>
                <a:latin typeface="Futura LT Bold"/>
                <a:ea typeface="+mn-ea"/>
                <a:cs typeface="+mn-cs"/>
              </a:rPr>
              <a:t>2016)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0152383"/>
              </p:ext>
            </p:extLst>
          </p:nvPr>
        </p:nvGraphicFramePr>
        <p:xfrm>
          <a:off x="152400" y="1752600"/>
          <a:ext cx="4059622" cy="2011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619"/>
                <a:gridCol w="888474"/>
                <a:gridCol w="764000"/>
                <a:gridCol w="1102529"/>
              </a:tblGrid>
              <a:tr h="534857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180" marR="93180" marT="46560" marB="465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BUDGET</a:t>
                      </a:r>
                      <a:endParaRPr lang="en-US" sz="1300" dirty="0"/>
                    </a:p>
                  </a:txBody>
                  <a:tcPr marL="93180" marR="93180" marT="46560" marB="465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GOAL</a:t>
                      </a:r>
                      <a:endParaRPr lang="en-US" sz="1300" dirty="0"/>
                    </a:p>
                  </a:txBody>
                  <a:tcPr marL="93180" marR="93180" marT="46560" marB="465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ACTUAL</a:t>
                      </a:r>
                      <a:endParaRPr lang="en-US" sz="1300" dirty="0"/>
                    </a:p>
                  </a:txBody>
                  <a:tcPr marL="93180" marR="93180" marT="46560" marB="46560"/>
                </a:tc>
              </a:tr>
              <a:tr h="313989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Face to Face</a:t>
                      </a:r>
                      <a:endParaRPr lang="en-US" sz="1300" dirty="0"/>
                    </a:p>
                  </a:txBody>
                  <a:tcPr marL="93180" marR="93180" marT="46560" marB="465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11,289</a:t>
                      </a:r>
                      <a:endParaRPr lang="en-US" sz="1300" dirty="0"/>
                    </a:p>
                  </a:txBody>
                  <a:tcPr marL="93180" marR="93180" marT="46560" marB="465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11,660</a:t>
                      </a:r>
                      <a:endParaRPr lang="en-US" sz="1300" dirty="0"/>
                    </a:p>
                  </a:txBody>
                  <a:tcPr marL="93180" marR="93180" marT="46560" marB="465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11,715</a:t>
                      </a:r>
                      <a:endParaRPr lang="en-US" sz="1300" dirty="0"/>
                    </a:p>
                  </a:txBody>
                  <a:tcPr marL="93180" marR="93180" marT="46560" marB="46560"/>
                </a:tc>
              </a:tr>
              <a:tr h="313989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DL</a:t>
                      </a:r>
                      <a:endParaRPr lang="en-US" sz="1300" dirty="0"/>
                    </a:p>
                  </a:txBody>
                  <a:tcPr marL="93180" marR="93180" marT="46560" marB="465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17,348</a:t>
                      </a:r>
                      <a:endParaRPr lang="en-US" sz="1300" dirty="0"/>
                    </a:p>
                  </a:txBody>
                  <a:tcPr marL="93180" marR="93180" marT="46560" marB="465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17,490</a:t>
                      </a:r>
                      <a:endParaRPr lang="en-US" sz="1300" dirty="0"/>
                    </a:p>
                  </a:txBody>
                  <a:tcPr marL="93180" marR="93180" marT="46560" marB="465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16,440</a:t>
                      </a:r>
                      <a:endParaRPr lang="en-US" sz="1300" dirty="0"/>
                    </a:p>
                  </a:txBody>
                  <a:tcPr marL="93180" marR="93180" marT="46560" marB="46560"/>
                </a:tc>
              </a:tr>
              <a:tr h="313989">
                <a:tc>
                  <a:txBody>
                    <a:bodyPr/>
                    <a:lstStyle/>
                    <a:p>
                      <a:pPr lvl="0" algn="l"/>
                      <a:r>
                        <a:rPr lang="en-US" sz="1300" b="1" dirty="0" smtClean="0"/>
                        <a:t>TOTAL</a:t>
                      </a:r>
                      <a:endParaRPr lang="en-US" sz="1300" b="1" dirty="0"/>
                    </a:p>
                  </a:txBody>
                  <a:tcPr marL="93180" marR="93180" marT="46560" marB="465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28,637</a:t>
                      </a:r>
                      <a:endParaRPr lang="en-US" sz="1300" b="1" dirty="0"/>
                    </a:p>
                  </a:txBody>
                  <a:tcPr marL="93180" marR="93180" marT="46560" marB="465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29,150</a:t>
                      </a:r>
                      <a:endParaRPr lang="en-US" sz="1300" b="1" dirty="0"/>
                    </a:p>
                  </a:txBody>
                  <a:tcPr marL="93180" marR="93180" marT="46560" marB="465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28,155</a:t>
                      </a:r>
                      <a:endParaRPr lang="en-US" sz="1300" b="1" dirty="0"/>
                    </a:p>
                  </a:txBody>
                  <a:tcPr marL="93180" marR="93180" marT="46560" marB="46560"/>
                </a:tc>
              </a:tr>
              <a:tr h="534857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New Students</a:t>
                      </a:r>
                      <a:endParaRPr lang="en-US" sz="1300" dirty="0"/>
                    </a:p>
                  </a:txBody>
                  <a:tcPr marL="93180" marR="93180" marT="46560" marB="465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459</a:t>
                      </a:r>
                      <a:endParaRPr lang="en-US" sz="1300" dirty="0"/>
                    </a:p>
                  </a:txBody>
                  <a:tcPr marL="93180" marR="93180" marT="46560" marB="46560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L="93180" marR="93180" marT="46560" marB="465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423</a:t>
                      </a:r>
                      <a:endParaRPr lang="en-US" sz="1300" dirty="0"/>
                    </a:p>
                  </a:txBody>
                  <a:tcPr marL="93180" marR="93180" marT="46560" marB="46560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8600" y="4038600"/>
            <a:ext cx="86106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Ended Regular Registration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-482 from budget goal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-995 from EM goal 2% increase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Non-Payment Deletions  on 1-8-2016    256 students with 2068 Credit hours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1447800"/>
            <a:ext cx="8763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Athens State University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10600" y="5888407"/>
            <a:ext cx="457200" cy="366184"/>
          </a:xfrm>
        </p:spPr>
        <p:txBody>
          <a:bodyPr/>
          <a:lstStyle/>
          <a:p>
            <a:fld id="{7A092F3F-A52C-49FD-A502-DE7425334113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755891"/>
              </p:ext>
            </p:extLst>
          </p:nvPr>
        </p:nvGraphicFramePr>
        <p:xfrm>
          <a:off x="4318000" y="1600200"/>
          <a:ext cx="46736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" r:id="rId4" imgW="4669941" imgH="2847079" progId="Excel.Chart.8">
                  <p:embed/>
                </p:oleObj>
              </mc:Choice>
              <mc:Fallback>
                <p:oleObj r:id="rId4" imgW="4669941" imgH="2847079" progId="Excel.Chart.8">
                  <p:embed/>
                  <p:pic>
                    <p:nvPicPr>
                      <p:cNvPr id="0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1600200"/>
                        <a:ext cx="46736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924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Athens State University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10600" y="5867400"/>
            <a:ext cx="457200" cy="366184"/>
          </a:xfrm>
        </p:spPr>
        <p:txBody>
          <a:bodyPr/>
          <a:lstStyle/>
          <a:p>
            <a:fld id="{7A092F3F-A52C-49FD-A502-DE7425334113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9811912"/>
              </p:ext>
            </p:extLst>
          </p:nvPr>
        </p:nvGraphicFramePr>
        <p:xfrm>
          <a:off x="127000" y="0"/>
          <a:ext cx="9093200" cy="6766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" r:id="rId4" imgW="9096020" imgH="6651312" progId="Excel.Chart.8">
                  <p:embed/>
                </p:oleObj>
              </mc:Choice>
              <mc:Fallback>
                <p:oleObj r:id="rId4" imgW="9096020" imgH="6651312" progId="Excel.Chart.8">
                  <p:embed/>
                  <p:pic>
                    <p:nvPicPr>
                      <p:cNvPr id="0" name="Char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" y="0"/>
                        <a:ext cx="9093200" cy="6766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026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2571" y="-29170"/>
            <a:ext cx="88020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atin typeface="Futura LT Bold"/>
              </a:rPr>
              <a:t>ACCREDITATION UPDATE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79283" y="914400"/>
            <a:ext cx="7848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10599" y="5867400"/>
            <a:ext cx="457200" cy="366184"/>
          </a:xfrm>
        </p:spPr>
        <p:txBody>
          <a:bodyPr/>
          <a:lstStyle/>
          <a:p>
            <a:fld id="{7A092F3F-A52C-49FD-A502-DE7425334113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Athens State University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11430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/>
              <a:buChar char=""/>
            </a:pPr>
            <a:endParaRPr lang="en-US" sz="1600" dirty="0">
              <a:latin typeface="Trajan Pro"/>
              <a:ea typeface="Calibri"/>
              <a:cs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/>
              <a:buChar char=""/>
            </a:pPr>
            <a:endParaRPr lang="en-US" sz="1600" dirty="0" smtClean="0">
              <a:latin typeface="Trajan Pro"/>
              <a:ea typeface="Calibri"/>
              <a:cs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/>
              <a:buChar char=""/>
            </a:pPr>
            <a:endParaRPr lang="en-US" sz="1600" dirty="0">
              <a:latin typeface="Trajan Pro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60996" y="1388745"/>
            <a:ext cx="5943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smtClean="0">
                <a:latin typeface="Palatino Linotype" panose="02040502050505030304" pitchFamily="18" charset="0"/>
              </a:rPr>
              <a:t>SACSCOC Level Change report due January 18, 2016</a:t>
            </a:r>
          </a:p>
          <a:p>
            <a:pPr lvl="0" algn="ctr"/>
            <a:r>
              <a:rPr lang="en-US" sz="4800" dirty="0" smtClean="0">
                <a:latin typeface="Palatino Linotype" panose="02040502050505030304" pitchFamily="18" charset="0"/>
              </a:rPr>
              <a:t>Onsite </a:t>
            </a:r>
            <a:r>
              <a:rPr lang="en-US" sz="4800" dirty="0">
                <a:latin typeface="Palatino Linotype" panose="02040502050505030304" pitchFamily="18" charset="0"/>
              </a:rPr>
              <a:t>Visit </a:t>
            </a:r>
            <a:endParaRPr lang="en-US" sz="4800" dirty="0" smtClean="0">
              <a:latin typeface="Palatino Linotype" panose="02040502050505030304" pitchFamily="18" charset="0"/>
            </a:endParaRPr>
          </a:p>
          <a:p>
            <a:pPr lvl="0" algn="ctr"/>
            <a:r>
              <a:rPr lang="en-US" sz="4800" dirty="0" smtClean="0">
                <a:latin typeface="Palatino Linotype" panose="02040502050505030304" pitchFamily="18" charset="0"/>
              </a:rPr>
              <a:t>March </a:t>
            </a:r>
            <a:r>
              <a:rPr lang="en-US" sz="4800" dirty="0">
                <a:latin typeface="Palatino Linotype" panose="02040502050505030304" pitchFamily="18" charset="0"/>
              </a:rPr>
              <a:t>1-3, </a:t>
            </a:r>
            <a:r>
              <a:rPr lang="en-US" sz="4800" dirty="0" smtClean="0">
                <a:latin typeface="Palatino Linotype" panose="02040502050505030304" pitchFamily="18" charset="0"/>
              </a:rPr>
              <a:t>2016</a:t>
            </a:r>
          </a:p>
        </p:txBody>
      </p:sp>
      <p:pic>
        <p:nvPicPr>
          <p:cNvPr id="2051" name="Picture 3" descr="C:\Users\Jackie Gooch\Pictures\Seal and Logos\SACSCO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21" y="2209800"/>
            <a:ext cx="289832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282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609600"/>
            <a:ext cx="4130675" cy="5181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Content Placeholder 6"/>
          <p:cNvSpPr>
            <a:spLocks noGrp="1"/>
          </p:cNvSpPr>
          <p:nvPr>
            <p:ph sz="half" idx="2"/>
          </p:nvPr>
        </p:nvSpPr>
        <p:spPr>
          <a:xfrm>
            <a:off x="4572000" y="762000"/>
            <a:ext cx="4343400" cy="5029200"/>
          </a:xfrm>
          <a:ln w="57150"/>
        </p:spPr>
        <p:txBody>
          <a:bodyPr>
            <a:normAutofit fontScale="92500" lnSpcReduction="10000"/>
          </a:bodyPr>
          <a:lstStyle/>
          <a:p>
            <a:pPr marL="0" indent="0">
              <a:buFont typeface="Arial" charset="0"/>
              <a:buNone/>
            </a:pPr>
            <a:r>
              <a:rPr lang="en-US" altLang="en-US" sz="2400" i="1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rPr>
              <a:t>“</a:t>
            </a:r>
            <a:r>
              <a:rPr lang="en-US" altLang="en-US" sz="2800" i="1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rPr>
              <a:t>I recommend any student who is considering taking classes at Athens State University to do this now! Don't wait! I just finished the process today, and it was incredibly easy and fun!  Within just an hour a message was sent to my email confirming my enrollment! :)”</a:t>
            </a:r>
          </a:p>
          <a:p>
            <a:pPr marL="0" indent="0" algn="ctr">
              <a:buFont typeface="Arial" charset="0"/>
              <a:buNone/>
            </a:pPr>
            <a:endParaRPr lang="en-US" altLang="en-US" sz="2400" dirty="0" smtClean="0">
              <a:latin typeface="Palatino Linotype" panose="02040502050505030304" pitchFamily="18" charset="0"/>
            </a:endParaRPr>
          </a:p>
          <a:p>
            <a:pPr marL="0" indent="0" algn="ctr">
              <a:buFont typeface="Arial" charset="0"/>
              <a:buNone/>
            </a:pPr>
            <a:endParaRPr lang="en-US" altLang="en-US" sz="2000" dirty="0">
              <a:latin typeface="Palatino Linotype" panose="02040502050505030304" pitchFamily="18" charset="0"/>
            </a:endParaRPr>
          </a:p>
          <a:p>
            <a:pPr marL="0" indent="0" algn="ctr">
              <a:buFont typeface="Arial" charset="0"/>
              <a:buNone/>
            </a:pPr>
            <a:endParaRPr lang="en-US" altLang="en-US" sz="2000" dirty="0" smtClean="0">
              <a:latin typeface="Palatino Linotype" panose="02040502050505030304" pitchFamily="18" charset="0"/>
            </a:endParaRPr>
          </a:p>
          <a:p>
            <a:pPr marL="0" indent="0" algn="ctr">
              <a:buFont typeface="Arial" charset="0"/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rPr>
              <a:t>Facebook </a:t>
            </a:r>
            <a:r>
              <a:rPr lang="en-US" altLang="en-US" sz="2400" i="1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rPr>
              <a:t>comment</a:t>
            </a:r>
            <a:r>
              <a:rPr lang="en-US" altLang="en-US" sz="1800" b="1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rPr>
              <a:t> from Cody Gibson</a:t>
            </a:r>
          </a:p>
          <a:p>
            <a:pPr marL="0" indent="0">
              <a:buFont typeface="Arial" charset="0"/>
              <a:buNone/>
            </a:pPr>
            <a:endParaRPr lang="en-US" altLang="en-US" sz="2000" i="1" dirty="0">
              <a:solidFill>
                <a:schemeClr val="tx1"/>
              </a:solidFill>
              <a:latin typeface="Trajan Pro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Athens State University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10600" y="5867400"/>
            <a:ext cx="457200" cy="366184"/>
          </a:xfrm>
        </p:spPr>
        <p:txBody>
          <a:bodyPr/>
          <a:lstStyle/>
          <a:p>
            <a:fld id="{7A092F3F-A52C-49FD-A502-DE742533411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91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9144000" cy="1447800"/>
          </a:xfrm>
        </p:spPr>
        <p:txBody>
          <a:bodyPr/>
          <a:lstStyle/>
          <a:p>
            <a:pPr algn="ctr"/>
            <a:r>
              <a:rPr lang="en-US" altLang="en-US" sz="4400" b="1" dirty="0" smtClean="0">
                <a:solidFill>
                  <a:schemeClr val="tx1"/>
                </a:solidFill>
                <a:latin typeface="Futura LT Bold"/>
                <a:ea typeface="+mn-ea"/>
                <a:cs typeface="+mn-cs"/>
              </a:rPr>
              <a:t>HEADCOUNT BY </a:t>
            </a:r>
            <a:br>
              <a:rPr lang="en-US" altLang="en-US" sz="4400" b="1" dirty="0" smtClean="0">
                <a:solidFill>
                  <a:schemeClr val="tx1"/>
                </a:solidFill>
                <a:latin typeface="Futura LT Bold"/>
                <a:ea typeface="+mn-ea"/>
                <a:cs typeface="+mn-cs"/>
              </a:rPr>
            </a:br>
            <a:r>
              <a:rPr lang="en-US" altLang="en-US" sz="4400" b="1" dirty="0" smtClean="0">
                <a:solidFill>
                  <a:schemeClr val="tx1"/>
                </a:solidFill>
                <a:latin typeface="Futura LT Bold"/>
                <a:ea typeface="+mn-ea"/>
                <a:cs typeface="+mn-cs"/>
              </a:rPr>
              <a:t>DELIVERY METHOD</a:t>
            </a:r>
            <a:br>
              <a:rPr lang="en-US" altLang="en-US" sz="4400" b="1" dirty="0" smtClean="0">
                <a:solidFill>
                  <a:schemeClr val="tx1"/>
                </a:solidFill>
                <a:latin typeface="Futura LT Bold"/>
                <a:ea typeface="+mn-ea"/>
                <a:cs typeface="+mn-cs"/>
              </a:rPr>
            </a:br>
            <a:r>
              <a:rPr lang="en-US" altLang="en-US" sz="2400" b="1" dirty="0" smtClean="0">
                <a:solidFill>
                  <a:schemeClr val="tx1"/>
                </a:solidFill>
                <a:latin typeface="Futura LT Bold"/>
                <a:ea typeface="+mn-ea"/>
                <a:cs typeface="+mn-cs"/>
              </a:rPr>
              <a:t>as of January 13, 2016</a:t>
            </a:r>
            <a:br>
              <a:rPr lang="en-US" altLang="en-US" sz="2400" b="1" dirty="0" smtClean="0">
                <a:solidFill>
                  <a:schemeClr val="tx1"/>
                </a:solidFill>
                <a:latin typeface="Futura LT Bold"/>
                <a:ea typeface="+mn-ea"/>
                <a:cs typeface="+mn-cs"/>
              </a:rPr>
            </a:br>
            <a:r>
              <a:rPr lang="en-US" altLang="en-US" sz="2400" b="1" dirty="0" smtClean="0">
                <a:solidFill>
                  <a:schemeClr val="tx1"/>
                </a:solidFill>
                <a:latin typeface="Futura LT Bold"/>
                <a:ea typeface="+mn-ea"/>
                <a:cs typeface="+mn-cs"/>
              </a:rPr>
              <a:t>(with 2 days of late registration)</a:t>
            </a:r>
            <a:endParaRPr lang="en-US" altLang="en-US" sz="2400" b="1" dirty="0">
              <a:solidFill>
                <a:schemeClr val="tx1"/>
              </a:solidFill>
              <a:latin typeface="Futura LT Bold"/>
              <a:ea typeface="+mn-ea"/>
              <a:cs typeface="+mn-cs"/>
            </a:endParaRP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 flipV="1">
            <a:off x="304800" y="2209800"/>
            <a:ext cx="8534400" cy="0"/>
          </a:xfrm>
          <a:prstGeom prst="line">
            <a:avLst/>
          </a:prstGeom>
          <a:ln w="50800">
            <a:solidFill>
              <a:schemeClr val="tx1"/>
            </a:soli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Athens State University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10600" y="5791200"/>
            <a:ext cx="457200" cy="366184"/>
          </a:xfrm>
        </p:spPr>
        <p:txBody>
          <a:bodyPr/>
          <a:lstStyle/>
          <a:p>
            <a:fld id="{7A092F3F-A52C-49FD-A502-DE7425334113}" type="slidenum">
              <a:rPr lang="en-US" smtClean="0"/>
              <a:t>31</a:t>
            </a:fld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90800"/>
            <a:ext cx="8915400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43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>
          <a:xfrm>
            <a:off x="-228600" y="152400"/>
            <a:ext cx="9906000" cy="1244599"/>
          </a:xfrm>
        </p:spPr>
        <p:txBody>
          <a:bodyPr/>
          <a:lstStyle/>
          <a:p>
            <a:pPr algn="ctr"/>
            <a:r>
              <a:rPr lang="en-US" altLang="en-US" sz="3600" b="1" dirty="0" smtClean="0">
                <a:solidFill>
                  <a:schemeClr val="tx1"/>
                </a:solidFill>
                <a:latin typeface="Futura LT Bold"/>
                <a:ea typeface="+mn-ea"/>
                <a:cs typeface="+mn-cs"/>
              </a:rPr>
              <a:t>SNAPSHOT OF SPRING REGISTRATION</a:t>
            </a:r>
            <a:r>
              <a:rPr lang="en-US" altLang="en-US" b="1" dirty="0" smtClean="0">
                <a:solidFill>
                  <a:schemeClr val="tx1"/>
                </a:solidFill>
                <a:latin typeface="Futura LT Bold"/>
                <a:ea typeface="+mn-ea"/>
                <a:cs typeface="+mn-cs"/>
              </a:rPr>
              <a:t/>
            </a:r>
            <a:br>
              <a:rPr lang="en-US" altLang="en-US" b="1" dirty="0" smtClean="0">
                <a:solidFill>
                  <a:schemeClr val="tx1"/>
                </a:solidFill>
                <a:latin typeface="Futura LT Bold"/>
                <a:ea typeface="+mn-ea"/>
                <a:cs typeface="+mn-cs"/>
              </a:rPr>
            </a:br>
            <a:r>
              <a:rPr lang="en-US" altLang="en-US" sz="2800" b="1" dirty="0" smtClean="0">
                <a:solidFill>
                  <a:schemeClr val="tx1"/>
                </a:solidFill>
                <a:latin typeface="Futura LT Bold"/>
                <a:ea typeface="+mn-ea"/>
                <a:cs typeface="+mn-cs"/>
              </a:rPr>
              <a:t>as </a:t>
            </a:r>
            <a:r>
              <a:rPr lang="en-US" altLang="en-US" sz="2800" b="1" dirty="0">
                <a:solidFill>
                  <a:schemeClr val="tx1"/>
                </a:solidFill>
                <a:latin typeface="Futura LT Bold"/>
                <a:ea typeface="+mn-ea"/>
                <a:cs typeface="+mn-cs"/>
              </a:rPr>
              <a:t>of January </a:t>
            </a:r>
            <a:r>
              <a:rPr lang="en-US" altLang="en-US" sz="2800" b="1" dirty="0" smtClean="0">
                <a:solidFill>
                  <a:schemeClr val="tx1"/>
                </a:solidFill>
                <a:latin typeface="Futura LT Bold"/>
                <a:ea typeface="+mn-ea"/>
                <a:cs typeface="+mn-cs"/>
              </a:rPr>
              <a:t>8, 2016</a:t>
            </a:r>
            <a:endParaRPr lang="en-US" altLang="en-US" b="1" dirty="0">
              <a:solidFill>
                <a:schemeClr val="tx1"/>
              </a:solidFill>
              <a:latin typeface="Futura LT Bold"/>
              <a:ea typeface="+mn-ea"/>
              <a:cs typeface="+mn-cs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60453069"/>
              </p:ext>
            </p:extLst>
          </p:nvPr>
        </p:nvGraphicFramePr>
        <p:xfrm>
          <a:off x="533400" y="2133600"/>
          <a:ext cx="4422776" cy="2763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819"/>
                <a:gridCol w="1387181"/>
                <a:gridCol w="1374776"/>
              </a:tblGrid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College</a:t>
                      </a:r>
                      <a:endParaRPr lang="en-US" sz="1800" dirty="0"/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Headcount</a:t>
                      </a:r>
                      <a:endParaRPr lang="en-US" sz="1800" dirty="0"/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Credit Hours</a:t>
                      </a:r>
                      <a:endParaRPr lang="en-US" sz="1800" dirty="0"/>
                    </a:p>
                  </a:txBody>
                  <a:tcPr marL="91439" marR="91439"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Arts &amp; Sciences</a:t>
                      </a:r>
                      <a:endParaRPr lang="en-US" sz="1800" dirty="0"/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935</a:t>
                      </a:r>
                      <a:endParaRPr lang="en-US" sz="1800" dirty="0"/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9159</a:t>
                      </a:r>
                      <a:endParaRPr lang="en-US" sz="1800" dirty="0"/>
                    </a:p>
                  </a:txBody>
                  <a:tcPr marL="91439" marR="91439"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Business</a:t>
                      </a:r>
                      <a:endParaRPr lang="en-US" sz="1800" dirty="0"/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1065</a:t>
                      </a:r>
                      <a:endParaRPr lang="en-US" sz="1800" dirty="0"/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10028</a:t>
                      </a:r>
                      <a:endParaRPr lang="en-US" sz="1800" dirty="0"/>
                    </a:p>
                  </a:txBody>
                  <a:tcPr marL="91439" marR="91439"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Education</a:t>
                      </a:r>
                      <a:endParaRPr lang="en-US" sz="1800" dirty="0"/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751</a:t>
                      </a:r>
                      <a:endParaRPr lang="en-US" sz="1800" dirty="0"/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8242</a:t>
                      </a:r>
                      <a:endParaRPr lang="en-US" sz="1800" dirty="0"/>
                    </a:p>
                  </a:txBody>
                  <a:tcPr marL="91439" marR="91439"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 College</a:t>
                      </a:r>
                      <a:endParaRPr lang="en-US" sz="1800" dirty="0"/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162</a:t>
                      </a:r>
                      <a:endParaRPr lang="en-US" sz="1800" dirty="0"/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726</a:t>
                      </a:r>
                      <a:endParaRPr lang="en-US" sz="1800" dirty="0"/>
                    </a:p>
                  </a:txBody>
                  <a:tcPr marL="91439" marR="91439"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Total</a:t>
                      </a:r>
                      <a:endParaRPr lang="en-US" sz="1800" dirty="0"/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2913</a:t>
                      </a:r>
                      <a:endParaRPr lang="en-US" sz="1800" b="1" dirty="0"/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28,155</a:t>
                      </a:r>
                      <a:endParaRPr lang="en-US" sz="1800" b="1" dirty="0"/>
                    </a:p>
                  </a:txBody>
                  <a:tcPr marL="91439" marR="91439" marT="45733" marB="45733"/>
                </a:tc>
              </a:tr>
            </a:tbl>
          </a:graphicData>
        </a:graphic>
      </p:graphicFrame>
      <p:sp>
        <p:nvSpPr>
          <p:cNvPr id="8225" name="TextBox 8"/>
          <p:cNvSpPr txBox="1">
            <a:spLocks noChangeArrowheads="1"/>
          </p:cNvSpPr>
          <p:nvPr/>
        </p:nvSpPr>
        <p:spPr bwMode="auto">
          <a:xfrm>
            <a:off x="457200" y="5410200"/>
            <a:ext cx="792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New Students:  423	</a:t>
            </a:r>
          </a:p>
        </p:txBody>
      </p:sp>
      <p:graphicFrame>
        <p:nvGraphicFramePr>
          <p:cNvPr id="8226" name="Char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900991"/>
              </p:ext>
            </p:extLst>
          </p:nvPr>
        </p:nvGraphicFramePr>
        <p:xfrm>
          <a:off x="5181600" y="1905000"/>
          <a:ext cx="3886203" cy="3474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r:id="rId3" imgW="3682303" imgH="2840982" progId="Excel.Chart.8">
                  <p:embed/>
                </p:oleObj>
              </mc:Choice>
              <mc:Fallback>
                <p:oleObj r:id="rId3" imgW="3682303" imgH="284098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905000"/>
                        <a:ext cx="3886203" cy="3474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1"/>
          <p:cNvSpPr>
            <a:spLocks noChangeShapeType="1"/>
          </p:cNvSpPr>
          <p:nvPr/>
        </p:nvSpPr>
        <p:spPr bwMode="auto">
          <a:xfrm flipV="1">
            <a:off x="304800" y="1371600"/>
            <a:ext cx="8534400" cy="0"/>
          </a:xfrm>
          <a:prstGeom prst="line">
            <a:avLst/>
          </a:prstGeom>
          <a:ln w="50800">
            <a:solidFill>
              <a:schemeClr val="tx1"/>
            </a:soli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2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584201"/>
            <a:ext cx="8229600" cy="563033"/>
          </a:xfrm>
        </p:spPr>
        <p:txBody>
          <a:bodyPr/>
          <a:lstStyle/>
          <a:p>
            <a:pPr algn="ctr"/>
            <a:r>
              <a:rPr lang="en-US" altLang="en-US" sz="4000" b="1" dirty="0" smtClean="0">
                <a:solidFill>
                  <a:schemeClr val="tx1"/>
                </a:solidFill>
                <a:latin typeface="Futura LT Bold"/>
                <a:ea typeface="+mn-ea"/>
                <a:cs typeface="+mn-cs"/>
              </a:rPr>
              <a:t>ENROLLMENT GOALS FOR 2016</a:t>
            </a:r>
            <a:endParaRPr lang="en-US" altLang="en-US" sz="4000" b="1" dirty="0">
              <a:solidFill>
                <a:schemeClr val="tx1"/>
              </a:solidFill>
              <a:latin typeface="Futura LT Bold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63570"/>
              </p:ext>
            </p:extLst>
          </p:nvPr>
        </p:nvGraphicFramePr>
        <p:xfrm>
          <a:off x="1585932" y="2209800"/>
          <a:ext cx="5972136" cy="3017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9184"/>
                <a:gridCol w="2162952"/>
              </a:tblGrid>
              <a:tr h="616574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/>
                        <a:t>TERM</a:t>
                      </a:r>
                      <a:endParaRPr lang="en-US" sz="2700" dirty="0"/>
                    </a:p>
                  </a:txBody>
                  <a:tcPr marL="125730" marR="125730" marT="62873" marB="62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/>
                        <a:t>GOAL</a:t>
                      </a:r>
                      <a:endParaRPr lang="en-US" sz="2700" dirty="0"/>
                    </a:p>
                  </a:txBody>
                  <a:tcPr marL="125730" marR="125730" marT="62873" marB="62873"/>
                </a:tc>
              </a:tr>
              <a:tr h="600237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Palatino Linotype" panose="02040502050505030304" pitchFamily="18" charset="0"/>
                        </a:rPr>
                        <a:t>Spring</a:t>
                      </a:r>
                      <a:r>
                        <a:rPr lang="en-US" sz="2700" baseline="0" dirty="0" smtClean="0">
                          <a:latin typeface="Palatino Linotype" panose="02040502050505030304" pitchFamily="18" charset="0"/>
                        </a:rPr>
                        <a:t> 2016</a:t>
                      </a:r>
                      <a:endParaRPr lang="en-US" sz="2700" dirty="0">
                        <a:latin typeface="Palatino Linotype" panose="02040502050505030304" pitchFamily="18" charset="0"/>
                      </a:endParaRPr>
                    </a:p>
                  </a:txBody>
                  <a:tcPr marL="125730" marR="125730" marT="62873" marB="62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Palatino Linotype" panose="02040502050505030304" pitchFamily="18" charset="0"/>
                        </a:rPr>
                        <a:t>29,150</a:t>
                      </a:r>
                      <a:endParaRPr lang="en-US" sz="2700" dirty="0">
                        <a:latin typeface="Palatino Linotype" panose="02040502050505030304" pitchFamily="18" charset="0"/>
                      </a:endParaRPr>
                    </a:p>
                  </a:txBody>
                  <a:tcPr marL="125730" marR="125730" marT="62873" marB="62873"/>
                </a:tc>
              </a:tr>
              <a:tr h="600237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Palatino Linotype" panose="02040502050505030304" pitchFamily="18" charset="0"/>
                        </a:rPr>
                        <a:t>Summer 2016</a:t>
                      </a:r>
                      <a:endParaRPr lang="en-US" sz="2700" dirty="0">
                        <a:latin typeface="Palatino Linotype" panose="02040502050505030304" pitchFamily="18" charset="0"/>
                      </a:endParaRPr>
                    </a:p>
                  </a:txBody>
                  <a:tcPr marL="125730" marR="125730" marT="62873" marB="62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Palatino Linotype" panose="02040502050505030304" pitchFamily="18" charset="0"/>
                        </a:rPr>
                        <a:t>14,613</a:t>
                      </a:r>
                      <a:endParaRPr lang="en-US" sz="2700" dirty="0">
                        <a:latin typeface="Palatino Linotype" panose="02040502050505030304" pitchFamily="18" charset="0"/>
                      </a:endParaRPr>
                    </a:p>
                  </a:txBody>
                  <a:tcPr marL="125730" marR="125730" marT="62873" marB="62873"/>
                </a:tc>
              </a:tr>
              <a:tr h="600237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Palatino Linotype" panose="02040502050505030304" pitchFamily="18" charset="0"/>
                        </a:rPr>
                        <a:t>Fall 2016</a:t>
                      </a:r>
                      <a:endParaRPr lang="en-US" sz="2700" dirty="0">
                        <a:latin typeface="Palatino Linotype" panose="02040502050505030304" pitchFamily="18" charset="0"/>
                      </a:endParaRPr>
                    </a:p>
                  </a:txBody>
                  <a:tcPr marL="125730" marR="125730" marT="62873" marB="62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Palatino Linotype" panose="02040502050505030304" pitchFamily="18" charset="0"/>
                        </a:rPr>
                        <a:t>29,042</a:t>
                      </a:r>
                      <a:endParaRPr lang="en-US" sz="2700" dirty="0">
                        <a:latin typeface="Palatino Linotype" panose="02040502050505030304" pitchFamily="18" charset="0"/>
                      </a:endParaRPr>
                    </a:p>
                  </a:txBody>
                  <a:tcPr marL="125730" marR="125730" marT="62873" marB="62873"/>
                </a:tc>
              </a:tr>
              <a:tr h="600237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>
                          <a:latin typeface="Palatino Linotype" panose="02040502050505030304" pitchFamily="18" charset="0"/>
                        </a:rPr>
                        <a:t>TOTAL</a:t>
                      </a:r>
                      <a:endParaRPr lang="en-US" sz="2700" b="1" dirty="0">
                        <a:latin typeface="Palatino Linotype" panose="02040502050505030304" pitchFamily="18" charset="0"/>
                      </a:endParaRPr>
                    </a:p>
                  </a:txBody>
                  <a:tcPr marL="125730" marR="125730" marT="62873" marB="62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Palatino Linotype" panose="02040502050505030304" pitchFamily="18" charset="0"/>
                        </a:rPr>
                        <a:t>72,805</a:t>
                      </a:r>
                      <a:endParaRPr lang="en-US" sz="2700" dirty="0">
                        <a:latin typeface="Palatino Linotype" panose="02040502050505030304" pitchFamily="18" charset="0"/>
                      </a:endParaRPr>
                    </a:p>
                  </a:txBody>
                  <a:tcPr marL="125730" marR="125730" marT="62873" marB="62873"/>
                </a:tc>
              </a:tr>
            </a:tbl>
          </a:graphicData>
        </a:graphic>
      </p:graphicFrame>
      <p:sp>
        <p:nvSpPr>
          <p:cNvPr id="921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dirty="0">
                <a:solidFill>
                  <a:schemeClr val="tx1"/>
                </a:solidFill>
                <a:latin typeface="Futura LT Bold"/>
                <a:ea typeface="+mn-ea"/>
                <a:cs typeface="+mn-cs"/>
              </a:rPr>
              <a:t>2% increase enrollment over 2015 actual</a:t>
            </a: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 flipV="1">
            <a:off x="304800" y="1219200"/>
            <a:ext cx="8534400" cy="0"/>
          </a:xfrm>
          <a:prstGeom prst="line">
            <a:avLst/>
          </a:prstGeom>
          <a:ln w="50800">
            <a:solidFill>
              <a:schemeClr val="tx1"/>
            </a:soli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21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2400" y="1752600"/>
            <a:ext cx="8839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Futura LT Condensed"/>
                <a:ea typeface="ＭＳ Ｐゴシック" pitchFamily="34" charset="-128"/>
                <a:cs typeface="Futura LT Condensed"/>
              </a:rPr>
              <a:t>MS. BELINDA KRIGEL</a:t>
            </a:r>
          </a:p>
          <a:p>
            <a:pPr algn="ctr"/>
            <a:endParaRPr lang="en-US" sz="5400" b="1" dirty="0">
              <a:latin typeface="Futura LT Condensed"/>
              <a:ea typeface="ＭＳ Ｐゴシック" pitchFamily="34" charset="-128"/>
              <a:cs typeface="Futura LT Condensed"/>
            </a:endParaRPr>
          </a:p>
          <a:p>
            <a:pPr algn="ctr"/>
            <a:r>
              <a:rPr lang="en-US" sz="5400" b="1" dirty="0">
                <a:latin typeface="Futura LT Condensed"/>
                <a:ea typeface="ＭＳ Ｐゴシック" pitchFamily="34" charset="-128"/>
                <a:cs typeface="Futura LT Condensed"/>
              </a:rPr>
              <a:t>Chief Information Officer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86800" y="5852160"/>
            <a:ext cx="457200" cy="366184"/>
          </a:xfrm>
        </p:spPr>
        <p:txBody>
          <a:bodyPr/>
          <a:lstStyle/>
          <a:p>
            <a:fld id="{7A092F3F-A52C-49FD-A502-DE7425334113}" type="slidenum">
              <a:rPr lang="en-US" smtClean="0"/>
              <a:t>34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Athens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0124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81000" y="1394005"/>
            <a:ext cx="7848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52400" y="4482"/>
            <a:ext cx="86105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Futura LT Bold"/>
              </a:rPr>
              <a:t>INFORMATION TECHNOLOGY SERVICES</a:t>
            </a:r>
            <a:endParaRPr lang="en-US" sz="4400" b="1" dirty="0">
              <a:latin typeface="Futura LT Bol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21039"/>
            <a:ext cx="7620000" cy="86359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rPr>
              <a:t>Update: 2015-16 </a:t>
            </a:r>
            <a:r>
              <a:rPr lang="en-US" b="1" dirty="0" smtClean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rPr>
              <a:t>IT Initiatives </a:t>
            </a:r>
            <a:endParaRPr lang="en-US" b="1" dirty="0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93255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500" u="sng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rPr>
              <a:t>Security, Redundancy and </a:t>
            </a:r>
            <a:r>
              <a:rPr lang="en-US" sz="3200" u="sng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rPr>
              <a:t>Scalability</a:t>
            </a:r>
            <a:br>
              <a:rPr lang="en-US" sz="3200" u="sng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rPr>
            </a:br>
            <a:endParaRPr lang="en-US" sz="3200" u="sng" dirty="0" smtClean="0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rPr>
              <a:t>56 </a:t>
            </a:r>
            <a:r>
              <a:rPr lang="en-US" sz="3200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rPr>
              <a:t>servers virtualized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rPr>
              <a:t>Enterprise level backup of data to offsite facility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rPr>
              <a:t>Cloud storage for e-mail archiving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rPr>
              <a:t>Active Directory upgraded to R2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92F3F-A52C-49FD-A502-DE7425334113}" type="slidenum">
              <a:rPr lang="en-US" smtClean="0"/>
              <a:t>35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Athens State University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759" y="1676400"/>
            <a:ext cx="2706687" cy="4456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6341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33399" y="1622605"/>
            <a:ext cx="7848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52400" y="228600"/>
            <a:ext cx="86105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Futura LT Bold"/>
              </a:rPr>
              <a:t>INFORMATION TECHNOLOGY SERVICES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96" y="1828800"/>
            <a:ext cx="7620000" cy="9144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rPr>
              <a:t>Update: 2015-16</a:t>
            </a:r>
            <a:r>
              <a:rPr lang="en-US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rPr>
              <a:t/>
            </a:r>
            <a:br>
              <a:rPr lang="en-US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lang="en-US" b="1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rPr>
              <a:t>Academic Technology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6600" y="2895600"/>
            <a:ext cx="5513293" cy="4419600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rPr>
              <a:t>Quality Matters Initiative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rPr>
              <a:t>Midway to completion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rPr>
              <a:t>3 Faculty formally, 6 others attending training voluntarily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rPr>
              <a:t>Goal is to have a redesigned course that can be certified plus faculty able to share their knowledge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200" dirty="0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92F3F-A52C-49FD-A502-DE7425334113}" type="slidenum">
              <a:rPr lang="en-US" smtClean="0"/>
              <a:t>36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Athens State University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5" y="3325906"/>
            <a:ext cx="3186189" cy="2377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2495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61973" y="1241610"/>
            <a:ext cx="7848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80974" y="-74950"/>
            <a:ext cx="86105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Futura LT Bold"/>
              </a:rPr>
              <a:t>INFORMATION TECHNOLOGY SERVICES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686800" y="5852160"/>
            <a:ext cx="457200" cy="366184"/>
          </a:xfrm>
        </p:spPr>
        <p:txBody>
          <a:bodyPr/>
          <a:lstStyle/>
          <a:p>
            <a:fld id="{7A092F3F-A52C-49FD-A502-DE7425334113}" type="slidenum">
              <a:rPr lang="en-US" smtClean="0"/>
              <a:t>37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Athens State University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1676400"/>
            <a:ext cx="4535216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Palatino Linotype" panose="02040502050505030304" pitchFamily="18" charset="0"/>
              </a:rPr>
              <a:t>National Data Privacy Day </a:t>
            </a:r>
            <a:endParaRPr lang="en-US" sz="2800" dirty="0" smtClean="0">
              <a:latin typeface="Palatino Linotype" panose="02040502050505030304" pitchFamily="18" charset="0"/>
            </a:endParaRPr>
          </a:p>
          <a:p>
            <a:endParaRPr lang="en-US" sz="1100" dirty="0" smtClean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://www.staysafeonline.org/data-privacy-day</a:t>
            </a:r>
            <a:r>
              <a:rPr lang="en-US" dirty="0">
                <a:hlinkClick r:id="rId3"/>
              </a:rPr>
              <a:t>/</a:t>
            </a:r>
            <a:r>
              <a:rPr lang="en-US" dirty="0"/>
              <a:t> 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641" y="1376082"/>
            <a:ext cx="4464546" cy="475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0727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0325" y="1192306"/>
            <a:ext cx="883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Futura LT Condensed"/>
                <a:ea typeface="ＭＳ Ｐゴシック" pitchFamily="34" charset="-128"/>
                <a:cs typeface="Futura LT Condensed"/>
              </a:rPr>
              <a:t>DR. </a:t>
            </a:r>
            <a:r>
              <a:rPr lang="en-US" sz="5400" b="1" dirty="0" smtClean="0">
                <a:latin typeface="Futura LT Condensed"/>
                <a:ea typeface="ＭＳ Ｐゴシック" pitchFamily="34" charset="-128"/>
                <a:cs typeface="Futura LT Condensed"/>
              </a:rPr>
              <a:t>MICHAEL ESSARY</a:t>
            </a:r>
            <a:endParaRPr lang="en-US" sz="5400" b="1" dirty="0">
              <a:latin typeface="Futura LT Condensed"/>
              <a:ea typeface="ＭＳ Ｐゴシック" pitchFamily="34" charset="-128"/>
              <a:cs typeface="Futura LT Condensed"/>
            </a:endParaRPr>
          </a:p>
          <a:p>
            <a:pPr algn="ctr"/>
            <a:endParaRPr lang="en-US" sz="5400" b="1" dirty="0">
              <a:latin typeface="Futura LT Condensed"/>
              <a:ea typeface="ＭＳ Ｐゴシック" pitchFamily="34" charset="-128"/>
              <a:cs typeface="Futura LT Condensed"/>
            </a:endParaRPr>
          </a:p>
          <a:p>
            <a:pPr algn="ctr"/>
            <a:r>
              <a:rPr lang="en-US" sz="5400" b="1" dirty="0">
                <a:latin typeface="Futura LT Condensed"/>
                <a:ea typeface="ＭＳ Ｐゴシック" pitchFamily="34" charset="-128"/>
                <a:cs typeface="Futura LT Condensed"/>
              </a:rPr>
              <a:t>Presiding Officer</a:t>
            </a:r>
          </a:p>
          <a:p>
            <a:pPr algn="ctr"/>
            <a:r>
              <a:rPr lang="en-US" sz="5400" b="1" dirty="0">
                <a:latin typeface="Futura LT Condensed"/>
                <a:ea typeface="ＭＳ Ｐゴシック" pitchFamily="34" charset="-128"/>
                <a:cs typeface="Futura LT Condensed"/>
              </a:rPr>
              <a:t>Faculty Senate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86800" y="5852160"/>
            <a:ext cx="457200" cy="366184"/>
          </a:xfrm>
        </p:spPr>
        <p:txBody>
          <a:bodyPr/>
          <a:lstStyle/>
          <a:p>
            <a:fld id="{7A092F3F-A52C-49FD-A502-DE7425334113}" type="slidenum">
              <a:rPr lang="en-US" smtClean="0"/>
              <a:t>38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Athens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5714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5791200"/>
            <a:ext cx="457200" cy="366184"/>
          </a:xfrm>
        </p:spPr>
        <p:txBody>
          <a:bodyPr/>
          <a:lstStyle/>
          <a:p>
            <a:fld id="{7A092F3F-A52C-49FD-A502-DE7425334113}" type="slidenum">
              <a:rPr lang="en-US" smtClean="0"/>
              <a:t>39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Athens State University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2633" y="152400"/>
            <a:ext cx="8460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Futura LT Bold"/>
              </a:rPr>
              <a:t>POLICIES AFFIRMED BY THE FACULTY SENATE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62633" y="649367"/>
            <a:ext cx="8324167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1295400"/>
            <a:ext cx="8458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Transfer and Acceptance of Academic Credit</a:t>
            </a:r>
          </a:p>
          <a:p>
            <a:pPr algn="ctr"/>
            <a:r>
              <a:rPr lang="en-US" i="1" dirty="0" smtClean="0"/>
              <a:t>Standards of Academic Performance</a:t>
            </a:r>
          </a:p>
          <a:p>
            <a:pPr algn="ctr"/>
            <a:r>
              <a:rPr lang="en-US" i="1" dirty="0" smtClean="0"/>
              <a:t>ASU Grading System</a:t>
            </a:r>
          </a:p>
          <a:p>
            <a:pPr algn="ctr"/>
            <a:r>
              <a:rPr lang="en-US" i="1" dirty="0" smtClean="0"/>
              <a:t>General University Requirements for Graduation</a:t>
            </a:r>
          </a:p>
          <a:p>
            <a:pPr algn="ctr"/>
            <a:r>
              <a:rPr lang="en-US" i="1" dirty="0" smtClean="0"/>
              <a:t>Withdrawal from Courses</a:t>
            </a:r>
          </a:p>
          <a:p>
            <a:pPr algn="ctr"/>
            <a:r>
              <a:rPr lang="en-US" i="1" dirty="0" smtClean="0"/>
              <a:t>Course Hour Load/Course Overload</a:t>
            </a:r>
          </a:p>
          <a:p>
            <a:pPr algn="ctr"/>
            <a:r>
              <a:rPr lang="en-US" i="1" dirty="0" smtClean="0"/>
              <a:t>Repetition of Courses</a:t>
            </a:r>
          </a:p>
          <a:p>
            <a:pPr algn="ctr"/>
            <a:r>
              <a:rPr lang="en-US" i="1" dirty="0" smtClean="0"/>
              <a:t>Curriculum Review</a:t>
            </a:r>
          </a:p>
          <a:p>
            <a:pPr algn="ctr"/>
            <a:r>
              <a:rPr lang="en-US" i="1" dirty="0" smtClean="0"/>
              <a:t>Awarding of Degrees Posthumously</a:t>
            </a:r>
          </a:p>
          <a:p>
            <a:pPr algn="ctr"/>
            <a:r>
              <a:rPr lang="en-US" i="1" dirty="0" smtClean="0"/>
              <a:t>Faculty Credentials</a:t>
            </a:r>
          </a:p>
          <a:p>
            <a:pPr algn="ctr"/>
            <a:r>
              <a:rPr lang="en-US" i="1" dirty="0" smtClean="0"/>
              <a:t>Determination of Credit Hours</a:t>
            </a:r>
          </a:p>
          <a:p>
            <a:pPr algn="ctr"/>
            <a:r>
              <a:rPr lang="en-US" i="1" dirty="0" smtClean="0"/>
              <a:t>Academic Honors and Awards</a:t>
            </a:r>
          </a:p>
          <a:p>
            <a:pPr algn="ctr"/>
            <a:r>
              <a:rPr lang="en-US" i="1" dirty="0" smtClean="0"/>
              <a:t>Awarding Honorary Degrees</a:t>
            </a:r>
          </a:p>
          <a:p>
            <a:pPr algn="ctr"/>
            <a:r>
              <a:rPr lang="en-US" i="1" dirty="0" smtClean="0"/>
              <a:t>Sabbatical Leave</a:t>
            </a:r>
          </a:p>
          <a:p>
            <a:pPr algn="ctr"/>
            <a:r>
              <a:rPr lang="en-US" i="1" dirty="0" smtClean="0"/>
              <a:t>Second Degrees and Double or Additional Majors</a:t>
            </a:r>
          </a:p>
        </p:txBody>
      </p:sp>
    </p:spTree>
    <p:extLst>
      <p:ext uri="{BB962C8B-B14F-4D97-AF65-F5344CB8AC3E}">
        <p14:creationId xmlns:p14="http://schemas.microsoft.com/office/powerpoint/2010/main" val="40232992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2571" y="-29170"/>
            <a:ext cx="88020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atin typeface="Futura LT Bold"/>
              </a:rPr>
              <a:t>ACCREDITATION UPDATE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79283" y="838200"/>
            <a:ext cx="7848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10599" y="5867400"/>
            <a:ext cx="457200" cy="366184"/>
          </a:xfrm>
        </p:spPr>
        <p:txBody>
          <a:bodyPr/>
          <a:lstStyle/>
          <a:p>
            <a:fld id="{7A092F3F-A52C-49FD-A502-DE7425334113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Athens State University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11430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/>
              <a:buChar char=""/>
            </a:pPr>
            <a:endParaRPr lang="en-US" sz="1600" dirty="0">
              <a:latin typeface="Trajan Pro"/>
              <a:ea typeface="Calibri"/>
              <a:cs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/>
              <a:buChar char=""/>
            </a:pPr>
            <a:endParaRPr lang="en-US" sz="1600" dirty="0" smtClean="0">
              <a:latin typeface="Trajan Pro"/>
              <a:ea typeface="Calibri"/>
              <a:cs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/>
              <a:buChar char=""/>
            </a:pPr>
            <a:endParaRPr lang="en-US" sz="1600" dirty="0">
              <a:latin typeface="Trajan Pro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t="6410" r="2009" b="-1"/>
          <a:stretch/>
        </p:blipFill>
        <p:spPr bwMode="auto">
          <a:xfrm>
            <a:off x="2449842" y="1002238"/>
            <a:ext cx="4244317" cy="111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6700" y="2590800"/>
            <a:ext cx="861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Palatino Linotype" panose="02040502050505030304" pitchFamily="18" charset="0"/>
              </a:rPr>
              <a:t>Reaffirmation report and initial accreditation application for Accounting was submitted in December</a:t>
            </a:r>
          </a:p>
          <a:p>
            <a:pPr algn="ctr"/>
            <a:r>
              <a:rPr lang="en-US" sz="3600" dirty="0" smtClean="0">
                <a:latin typeface="Palatino Linotype" panose="02040502050505030304" pitchFamily="18" charset="0"/>
              </a:rPr>
              <a:t>ACBSP Onsite Visit</a:t>
            </a:r>
          </a:p>
          <a:p>
            <a:pPr algn="ctr"/>
            <a:r>
              <a:rPr lang="en-US" sz="3600" dirty="0" smtClean="0">
                <a:latin typeface="Palatino Linotype" panose="02040502050505030304" pitchFamily="18" charset="0"/>
              </a:rPr>
              <a:t>February 14-17, 2016</a:t>
            </a:r>
            <a:endParaRPr lang="en-US" sz="3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646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2400" y="1752600"/>
            <a:ext cx="883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Futura LT Condensed"/>
                <a:ea typeface="ＭＳ Ｐゴシック" pitchFamily="34" charset="-128"/>
                <a:cs typeface="Futura LT Condensed"/>
              </a:rPr>
              <a:t>MR. STEVE </a:t>
            </a:r>
            <a:r>
              <a:rPr lang="en-US" sz="5400" b="1" dirty="0">
                <a:latin typeface="Futura LT Condensed"/>
                <a:ea typeface="ＭＳ Ｐゴシック" pitchFamily="34" charset="-128"/>
                <a:cs typeface="Futura LT Condensed"/>
              </a:rPr>
              <a:t>CLARK</a:t>
            </a:r>
          </a:p>
          <a:p>
            <a:pPr algn="ctr"/>
            <a:endParaRPr lang="en-US" sz="5400" b="1" dirty="0">
              <a:latin typeface="Futura LT Condensed"/>
              <a:ea typeface="ＭＳ Ｐゴシック" pitchFamily="34" charset="-128"/>
              <a:cs typeface="Futura LT Condensed"/>
            </a:endParaRPr>
          </a:p>
          <a:p>
            <a:pPr algn="ctr"/>
            <a:r>
              <a:rPr lang="en-US" sz="5400" b="1" dirty="0">
                <a:latin typeface="Futura LT Condensed"/>
                <a:ea typeface="ＭＳ Ｐゴシック" pitchFamily="34" charset="-128"/>
                <a:cs typeface="Futura LT Condensed"/>
              </a:rPr>
              <a:t>Presiding Officer</a:t>
            </a:r>
          </a:p>
          <a:p>
            <a:pPr algn="ctr"/>
            <a:r>
              <a:rPr lang="en-US" sz="5400" b="1" dirty="0">
                <a:latin typeface="Futura LT Condensed"/>
                <a:ea typeface="ＭＳ Ｐゴシック" pitchFamily="34" charset="-128"/>
                <a:cs typeface="Futura LT Condensed"/>
              </a:rPr>
              <a:t>Staff Senate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86800" y="5852160"/>
            <a:ext cx="457200" cy="366184"/>
          </a:xfrm>
        </p:spPr>
        <p:txBody>
          <a:bodyPr/>
          <a:lstStyle/>
          <a:p>
            <a:fld id="{7A092F3F-A52C-49FD-A502-DE7425334113}" type="slidenum">
              <a:rPr lang="en-US" smtClean="0"/>
              <a:t>40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Athens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381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799" y="762000"/>
            <a:ext cx="8534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7177" y="152400"/>
            <a:ext cx="75697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latin typeface="Futura LT Bold"/>
              </a:rPr>
              <a:t>RECENT BENEVOLENCE</a:t>
            </a:r>
            <a:endParaRPr lang="en-US" sz="4800" b="1" dirty="0">
              <a:latin typeface="Futura LT Bol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9598" y="983397"/>
            <a:ext cx="7848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00" y="3962400"/>
            <a:ext cx="2921000" cy="228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054203"/>
            <a:ext cx="7823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alatino Linotype" panose="02040502050505030304" pitchFamily="18" charset="0"/>
              </a:rPr>
              <a:t>December 2015: Athens State staff sponsored four Limestone County area children through the Department of Human Resources, unselfishly giving in excess of $1,000 in gifts and cash to ensure these children (ages 5, 7, 11 &amp; 15) had a very memorable Christmas.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Athens State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0600" y="5791200"/>
            <a:ext cx="457200" cy="366184"/>
          </a:xfrm>
        </p:spPr>
        <p:txBody>
          <a:bodyPr/>
          <a:lstStyle/>
          <a:p>
            <a:fld id="{7A092F3F-A52C-49FD-A502-DE7425334113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65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799" y="762000"/>
            <a:ext cx="8534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7639" y="152400"/>
            <a:ext cx="79687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latin typeface="Futura LT Bold"/>
              </a:rPr>
              <a:t>UPCOMING ACTIVITIES</a:t>
            </a:r>
            <a:endParaRPr lang="en-US" sz="5400" b="1" dirty="0">
              <a:latin typeface="Futura LT Bol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9598" y="939770"/>
            <a:ext cx="7848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52400" y="1104963"/>
            <a:ext cx="5638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alatino Linotype" panose="02040502050505030304" pitchFamily="18" charset="0"/>
              </a:rPr>
              <a:t>February 2016</a:t>
            </a:r>
            <a:r>
              <a:rPr lang="en-US" sz="3200" dirty="0">
                <a:latin typeface="Palatino Linotype" panose="02040502050505030304" pitchFamily="18" charset="0"/>
              </a:rPr>
              <a:t>:  Valentines Day Carnations sale with proceeds going to Limestone County Churches Involved (LCCI), benefiting area </a:t>
            </a:r>
            <a:r>
              <a:rPr lang="en-US" sz="3200" dirty="0" smtClean="0">
                <a:latin typeface="Palatino Linotype" panose="02040502050505030304" pitchFamily="18" charset="0"/>
              </a:rPr>
              <a:t>families </a:t>
            </a:r>
            <a:r>
              <a:rPr lang="en-US" sz="3200" dirty="0">
                <a:latin typeface="Palatino Linotype" panose="02040502050505030304" pitchFamily="18" charset="0"/>
              </a:rPr>
              <a:t>living in poverty</a:t>
            </a:r>
            <a:r>
              <a:rPr lang="en-US" sz="3600" dirty="0">
                <a:latin typeface="Palatino Linotype" panose="0204050205050503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76625" y="4275776"/>
            <a:ext cx="574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alatino Linotype" panose="02040502050505030304" pitchFamily="18" charset="0"/>
              </a:rPr>
              <a:t>April 2016</a:t>
            </a:r>
            <a:r>
              <a:rPr lang="en-US" sz="3200" dirty="0">
                <a:latin typeface="Palatino Linotype" panose="02040502050505030304" pitchFamily="18" charset="0"/>
              </a:rPr>
              <a:t>:  Annual Staff Appreciation Luncheon, honoring the “Outstanding Staff Member” for 2016.</a:t>
            </a:r>
          </a:p>
        </p:txBody>
      </p:sp>
      <p:pic>
        <p:nvPicPr>
          <p:cNvPr id="3074" name="Picture 2" descr="Image result for carn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71600"/>
            <a:ext cx="2968842" cy="2377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you r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2" t="38734"/>
          <a:stretch/>
        </p:blipFill>
        <p:spPr bwMode="auto">
          <a:xfrm>
            <a:off x="914400" y="4356679"/>
            <a:ext cx="235818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Athens State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623099" y="5790720"/>
            <a:ext cx="457200" cy="366184"/>
          </a:xfrm>
        </p:spPr>
        <p:txBody>
          <a:bodyPr/>
          <a:lstStyle/>
          <a:p>
            <a:fld id="{7A092F3F-A52C-49FD-A502-DE7425334113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76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2400" y="990600"/>
            <a:ext cx="883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Futura LT Condensed"/>
                <a:ea typeface="ＭＳ Ｐゴシック" pitchFamily="34" charset="-128"/>
                <a:cs typeface="Futura LT Condensed"/>
              </a:rPr>
              <a:t>DR. ROBERT GLENN</a:t>
            </a:r>
          </a:p>
          <a:p>
            <a:pPr algn="ctr"/>
            <a:endParaRPr lang="en-US" b="1" dirty="0">
              <a:latin typeface="Futura LT Condensed"/>
              <a:ea typeface="ＭＳ Ｐゴシック" pitchFamily="34" charset="-128"/>
              <a:cs typeface="Futura LT Condensed"/>
            </a:endParaRPr>
          </a:p>
          <a:p>
            <a:pPr algn="ctr"/>
            <a:r>
              <a:rPr lang="en-US" sz="5400" b="1" dirty="0">
                <a:latin typeface="Futura LT Condensed"/>
                <a:ea typeface="ＭＳ Ｐゴシック" pitchFamily="34" charset="-128"/>
                <a:cs typeface="Futura LT Condensed"/>
              </a:rPr>
              <a:t>President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86800" y="5852160"/>
            <a:ext cx="457200" cy="366184"/>
          </a:xfrm>
        </p:spPr>
        <p:txBody>
          <a:bodyPr/>
          <a:lstStyle/>
          <a:p>
            <a:fld id="{7A092F3F-A52C-49FD-A502-DE7425334113}" type="slidenum">
              <a:rPr lang="en-US" smtClean="0"/>
              <a:t>43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Athens State University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1" r="11618" b="12126"/>
          <a:stretch/>
        </p:blipFill>
        <p:spPr>
          <a:xfrm>
            <a:off x="2943225" y="3052703"/>
            <a:ext cx="3295650" cy="3133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17524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6313" y="0"/>
            <a:ext cx="80345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>
                <a:latin typeface="Futura LT Bold"/>
              </a:rPr>
              <a:t>ANNOUNCEMENTS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43424" y="1050726"/>
            <a:ext cx="7848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686800" y="5852160"/>
            <a:ext cx="365760" cy="365125"/>
          </a:xfrm>
        </p:spPr>
        <p:txBody>
          <a:bodyPr/>
          <a:lstStyle/>
          <a:p>
            <a:fld id="{7A092F3F-A52C-49FD-A502-DE7425334113}" type="slidenum">
              <a:rPr lang="en-US" smtClean="0"/>
              <a:t>44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380072" y="6541294"/>
            <a:ext cx="2350681" cy="365125"/>
          </a:xfrm>
        </p:spPr>
        <p:txBody>
          <a:bodyPr/>
          <a:lstStyle/>
          <a:p>
            <a:r>
              <a:rPr lang="en-US" dirty="0" smtClean="0"/>
              <a:t>Athens State University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62100" y="2819400"/>
            <a:ext cx="6019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rajan Pro"/>
              </a:rPr>
              <a:t>Statement of Economic Interests</a:t>
            </a:r>
          </a:p>
          <a:p>
            <a:pPr algn="ctr"/>
            <a:r>
              <a:rPr lang="en-US" sz="2800" b="1" dirty="0" smtClean="0">
                <a:latin typeface="Trajan Pro"/>
              </a:rPr>
              <a:t>Due April 30, 2016</a:t>
            </a:r>
          </a:p>
          <a:p>
            <a:pPr algn="ctr"/>
            <a:r>
              <a:rPr lang="en-US" sz="2800" b="1" dirty="0" smtClean="0">
                <a:latin typeface="Trajan Pro"/>
                <a:hlinkClick r:id="rId3"/>
              </a:rPr>
              <a:t>www.ethics.alabama.gov</a:t>
            </a:r>
            <a:endParaRPr lang="en-US" sz="2800" b="1" dirty="0" smtClean="0">
              <a:latin typeface="Trajan Pro"/>
            </a:endParaRPr>
          </a:p>
          <a:p>
            <a:pPr algn="ctr"/>
            <a:endParaRPr lang="en-US" sz="2800" b="1" dirty="0" smtClean="0">
              <a:latin typeface="Trajan Pro"/>
            </a:endParaRPr>
          </a:p>
          <a:p>
            <a:pPr algn="ctr"/>
            <a:endParaRPr lang="en-US" sz="2800" b="1" dirty="0">
              <a:latin typeface="Trajan Pro"/>
            </a:endParaRPr>
          </a:p>
          <a:p>
            <a:pPr algn="ctr"/>
            <a:endParaRPr lang="en-US" sz="2800" b="1" dirty="0" smtClean="0">
              <a:latin typeface="Trajan Pro"/>
            </a:endParaRPr>
          </a:p>
          <a:p>
            <a:pPr algn="ctr"/>
            <a:r>
              <a:rPr lang="en-US" sz="1600" b="1" dirty="0" smtClean="0">
                <a:latin typeface="Trajan Pro"/>
              </a:rPr>
              <a:t>Please send confirmation of completion to Jackie Gooch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299" y="1207770"/>
            <a:ext cx="5131402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8844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6313" y="0"/>
            <a:ext cx="80345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>
                <a:latin typeface="Futura LT Bold"/>
              </a:rPr>
              <a:t>ANNOUNCEMENTS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86313" y="990600"/>
            <a:ext cx="7848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800" y="9906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/>
          </a:p>
          <a:p>
            <a:pPr algn="ctr"/>
            <a:endParaRPr lang="en-US" sz="28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686800" y="5852160"/>
            <a:ext cx="457200" cy="366184"/>
          </a:xfrm>
        </p:spPr>
        <p:txBody>
          <a:bodyPr/>
          <a:lstStyle/>
          <a:p>
            <a:fld id="{7A092F3F-A52C-49FD-A502-DE7425334113}" type="slidenum">
              <a:rPr lang="en-US" smtClean="0"/>
              <a:t>45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Athens State University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5250" y="2819400"/>
            <a:ext cx="89535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Palatino Linotype" panose="02040502050505030304" pitchFamily="18" charset="0"/>
              </a:rPr>
              <a:t>2016 National Conference on Trusteeship</a:t>
            </a:r>
          </a:p>
          <a:p>
            <a:pPr algn="ctr"/>
            <a:r>
              <a:rPr lang="en-US" sz="3600" b="1" dirty="0">
                <a:latin typeface="Palatino Linotype" panose="02040502050505030304" pitchFamily="18" charset="0"/>
              </a:rPr>
              <a:t>April 17-19, </a:t>
            </a:r>
            <a:r>
              <a:rPr lang="en-US" sz="3600" b="1" dirty="0" smtClean="0">
                <a:latin typeface="Palatino Linotype" panose="02040502050505030304" pitchFamily="18" charset="0"/>
              </a:rPr>
              <a:t>2016</a:t>
            </a:r>
          </a:p>
          <a:p>
            <a:pPr algn="ctr"/>
            <a:endParaRPr lang="en-US" sz="3600" b="1" dirty="0">
              <a:latin typeface="Palatino Linotype" panose="02040502050505030304" pitchFamily="18" charset="0"/>
            </a:endParaRPr>
          </a:p>
          <a:p>
            <a:pPr algn="ctr"/>
            <a:endParaRPr lang="en-US" sz="3600" b="1" dirty="0">
              <a:latin typeface="Palatino Linotype" panose="02040502050505030304" pitchFamily="18" charset="0"/>
            </a:endParaRPr>
          </a:p>
          <a:p>
            <a:pPr algn="ctr"/>
            <a:r>
              <a:rPr lang="en-US" dirty="0">
                <a:latin typeface="Palatino Linotype" panose="02040502050505030304" pitchFamily="18" charset="0"/>
              </a:rPr>
              <a:t>Gaylord National Harbor Resort &amp; Convention Center</a:t>
            </a:r>
          </a:p>
          <a:p>
            <a:pPr algn="ctr"/>
            <a:r>
              <a:rPr lang="en-US" dirty="0">
                <a:latin typeface="Palatino Linotype" panose="02040502050505030304" pitchFamily="18" charset="0"/>
              </a:rPr>
              <a:t>Washington, D.C.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808" y="1142999"/>
            <a:ext cx="4596384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7869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6313" y="0"/>
            <a:ext cx="80345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>
                <a:latin typeface="Futura LT Bold"/>
              </a:rPr>
              <a:t>ANNOUNCEMENTS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86313" y="990600"/>
            <a:ext cx="7848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800" y="9906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/>
          </a:p>
          <a:p>
            <a:pPr algn="ctr"/>
            <a:endParaRPr lang="en-US" sz="28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686800" y="5852160"/>
            <a:ext cx="457200" cy="366184"/>
          </a:xfrm>
        </p:spPr>
        <p:txBody>
          <a:bodyPr/>
          <a:lstStyle/>
          <a:p>
            <a:fld id="{7A092F3F-A52C-49FD-A502-DE7425334113}" type="slidenum">
              <a:rPr lang="en-US" smtClean="0"/>
              <a:t>46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Athens State University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00050" y="2819400"/>
            <a:ext cx="84391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Palatino Linotype" panose="02040502050505030304" pitchFamily="18" charset="0"/>
              </a:rPr>
              <a:t>LEVEL CHANGE COMMITTEE VISIT</a:t>
            </a:r>
            <a:endParaRPr lang="en-US" sz="3600" b="1" dirty="0">
              <a:latin typeface="Palatino Linotype" panose="02040502050505030304" pitchFamily="18" charset="0"/>
            </a:endParaRPr>
          </a:p>
          <a:p>
            <a:pPr algn="ctr"/>
            <a:r>
              <a:rPr lang="en-US" sz="3600" b="1" dirty="0" smtClean="0">
                <a:latin typeface="Palatino Linotype" panose="02040502050505030304" pitchFamily="18" charset="0"/>
              </a:rPr>
              <a:t>March 1 – 3, 2016</a:t>
            </a:r>
          </a:p>
          <a:p>
            <a:pPr algn="ctr"/>
            <a:endParaRPr lang="en-US" sz="3600" b="1" dirty="0">
              <a:latin typeface="Palatino Linotype" panose="02040502050505030304" pitchFamily="18" charset="0"/>
            </a:endParaRPr>
          </a:p>
          <a:p>
            <a:pPr algn="ctr"/>
            <a:r>
              <a:rPr lang="en-US" sz="2400" b="1" dirty="0" smtClean="0">
                <a:latin typeface="Palatino Linotype" panose="02040502050505030304" pitchFamily="18" charset="0"/>
              </a:rPr>
              <a:t>Tentative Meeting with Board Chair</a:t>
            </a:r>
          </a:p>
          <a:p>
            <a:pPr algn="ctr"/>
            <a:r>
              <a:rPr lang="en-US" sz="2400" b="1" dirty="0" smtClean="0">
                <a:latin typeface="Palatino Linotype" panose="02040502050505030304" pitchFamily="18" charset="0"/>
              </a:rPr>
              <a:t>Tuesday, March 1, 2016</a:t>
            </a:r>
          </a:p>
          <a:p>
            <a:pPr algn="ctr"/>
            <a:r>
              <a:rPr lang="en-US" sz="2400" b="1" dirty="0" smtClean="0">
                <a:latin typeface="Palatino Linotype" panose="02040502050505030304" pitchFamily="18" charset="0"/>
              </a:rPr>
              <a:t>3:30 pm – 5:30 pm</a:t>
            </a:r>
            <a:endParaRPr lang="en-US" sz="1200" dirty="0">
              <a:latin typeface="Palatino Linotype" panose="0204050205050503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7" y="1338263"/>
            <a:ext cx="3019425" cy="1419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1291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78118"/>
            <a:ext cx="7452397" cy="6035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C:\Users\Kimberly Braden\AppData\Local\Microsoft\Windows\Temporary Internet Files\Content.IE5\W4RHFCHH\thumb-Notes-166.6-1963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3195638"/>
            <a:ext cx="3587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Athens State University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28721" y="5837449"/>
            <a:ext cx="457200" cy="366184"/>
          </a:xfrm>
        </p:spPr>
        <p:txBody>
          <a:bodyPr/>
          <a:lstStyle/>
          <a:p>
            <a:fld id="{7A092F3F-A52C-49FD-A502-DE7425334113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26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0534" y="-85725"/>
            <a:ext cx="78661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atin typeface="Futura LT Bold"/>
              </a:rPr>
              <a:t>GRADUATE PROGRAM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79295" y="685800"/>
            <a:ext cx="7848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2400" y="905435"/>
            <a:ext cx="90874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endParaRPr lang="en-US" sz="2000" dirty="0" smtClean="0">
              <a:latin typeface="Trajan Pro"/>
            </a:endParaRPr>
          </a:p>
          <a:p>
            <a:pPr lvl="1"/>
            <a:endParaRPr lang="en-US" dirty="0" smtClean="0">
              <a:solidFill>
                <a:srgbClr val="0070C0"/>
              </a:solidFill>
            </a:endParaRPr>
          </a:p>
          <a:p>
            <a:pPr lvl="1"/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86800" y="5867400"/>
            <a:ext cx="457200" cy="366184"/>
          </a:xfrm>
        </p:spPr>
        <p:txBody>
          <a:bodyPr/>
          <a:lstStyle/>
          <a:p>
            <a:fld id="{7A092F3F-A52C-49FD-A502-DE7425334113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Athens State University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7798" y="837605"/>
            <a:ext cx="89916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latin typeface="Palatino Linotype" panose="02040502050505030304" pitchFamily="18" charset="0"/>
              </a:rPr>
              <a:t>M.S</a:t>
            </a:r>
            <a:r>
              <a:rPr lang="en-US" sz="3200" b="1" dirty="0">
                <a:latin typeface="Palatino Linotype" panose="02040502050505030304" pitchFamily="18" charset="0"/>
              </a:rPr>
              <a:t>. in Global Logistics </a:t>
            </a:r>
            <a:endParaRPr lang="en-US" sz="3200" b="1" dirty="0" smtClean="0">
              <a:latin typeface="Palatino Linotype" panose="02040502050505030304" pitchFamily="18" charset="0"/>
            </a:endParaRPr>
          </a:p>
          <a:p>
            <a:pPr lvl="0"/>
            <a:r>
              <a:rPr lang="en-US" sz="3200" b="1" dirty="0" smtClean="0">
                <a:latin typeface="Palatino Linotype" panose="02040502050505030304" pitchFamily="18" charset="0"/>
              </a:rPr>
              <a:t>and </a:t>
            </a:r>
            <a:r>
              <a:rPr lang="en-US" sz="3200" b="1" dirty="0">
                <a:latin typeface="Palatino Linotype" panose="02040502050505030304" pitchFamily="18" charset="0"/>
              </a:rPr>
              <a:t>Supply Chain Management </a:t>
            </a:r>
            <a:endParaRPr lang="en-US" sz="3200" b="1" dirty="0" smtClean="0">
              <a:latin typeface="Palatino Linotype" panose="02040502050505030304" pitchFamily="18" charset="0"/>
            </a:endParaRPr>
          </a:p>
          <a:p>
            <a:pPr lvl="0"/>
            <a:endParaRPr lang="en-US" sz="500" dirty="0">
              <a:latin typeface="Trajan Pro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Palatino Linotype" panose="02040502050505030304" pitchFamily="18" charset="0"/>
              </a:rPr>
              <a:t>Implemented Spring 2016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Palatino Linotype" panose="02040502050505030304" pitchFamily="18" charset="0"/>
              </a:rPr>
              <a:t>Two classes offered with 7 students</a:t>
            </a:r>
          </a:p>
          <a:p>
            <a:pPr lvl="0"/>
            <a:endParaRPr lang="en-US" sz="2800" dirty="0">
              <a:latin typeface="Trajan Pro"/>
            </a:endParaRPr>
          </a:p>
          <a:p>
            <a:pPr lvl="0"/>
            <a:r>
              <a:rPr lang="en-US" sz="3200" b="1" dirty="0">
                <a:latin typeface="Palatino Linotype" panose="02040502050505030304" pitchFamily="18" charset="0"/>
              </a:rPr>
              <a:t>M.A. in Religious Studies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Palatino Linotype" panose="02040502050505030304" pitchFamily="18" charset="0"/>
              </a:rPr>
              <a:t>Scheduled to be implemented in Fall 2016</a:t>
            </a:r>
          </a:p>
          <a:p>
            <a:pPr lvl="0"/>
            <a:endParaRPr lang="en-US" sz="2800" dirty="0">
              <a:latin typeface="Trajan Pro"/>
            </a:endParaRPr>
          </a:p>
          <a:p>
            <a:pPr lvl="0"/>
            <a:r>
              <a:rPr lang="en-US" sz="3200" b="1" dirty="0">
                <a:latin typeface="Palatino Linotype" panose="02040502050505030304" pitchFamily="18" charset="0"/>
              </a:rPr>
              <a:t>M.Ed. in Career and Technical Education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Palatino Linotype" panose="02040502050505030304" pitchFamily="18" charset="0"/>
              </a:rPr>
              <a:t>Waiting on ACHE approval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Palatino Linotype" panose="02040502050505030304" pitchFamily="18" charset="0"/>
              </a:rPr>
              <a:t>Scheduled to be implemented in Fall 2017</a:t>
            </a:r>
          </a:p>
          <a:p>
            <a:r>
              <a:rPr lang="en-US" sz="2800" dirty="0"/>
              <a:t>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52600"/>
            <a:ext cx="2655188" cy="1554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379957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153" y="161694"/>
            <a:ext cx="86128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latin typeface="Futura LT Bold"/>
              </a:rPr>
              <a:t>FACULTY/STAFF POSITIONS</a:t>
            </a:r>
            <a:endParaRPr lang="en-US" sz="4800" b="1" dirty="0">
              <a:latin typeface="Futura LT Bold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79288" y="992691"/>
            <a:ext cx="7848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73353" y="5867400"/>
            <a:ext cx="457200" cy="366184"/>
          </a:xfrm>
        </p:spPr>
        <p:txBody>
          <a:bodyPr/>
          <a:lstStyle/>
          <a:p>
            <a:fld id="{7A092F3F-A52C-49FD-A502-DE7425334113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Athens State University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" y="1143000"/>
            <a:ext cx="90678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latin typeface="Palatino Linotype" panose="02040502050505030304" pitchFamily="18" charset="0"/>
              </a:rPr>
              <a:t>Provost/Vice President for Academic Affairs </a:t>
            </a:r>
            <a:endParaRPr lang="en-US" sz="3200" b="1" dirty="0" smtClean="0">
              <a:latin typeface="Palatino Linotype" panose="02040502050505030304" pitchFamily="18" charset="0"/>
            </a:endParaRPr>
          </a:p>
          <a:p>
            <a:pPr lvl="0" algn="ctr"/>
            <a:r>
              <a:rPr lang="en-US" sz="3600" b="1" dirty="0" smtClean="0">
                <a:latin typeface="Palatino Linotype" panose="02040502050505030304" pitchFamily="18" charset="0"/>
              </a:rPr>
              <a:t>Search Update</a:t>
            </a:r>
            <a:endParaRPr lang="en-US" sz="3600" b="1" dirty="0">
              <a:latin typeface="Palatino Linotype" panose="02040502050505030304" pitchFamily="18" charset="0"/>
            </a:endParaRPr>
          </a:p>
          <a:p>
            <a:pPr lvl="0" algn="ctr"/>
            <a:endParaRPr lang="en-US" sz="3200" b="1" dirty="0" smtClean="0">
              <a:latin typeface="Palatino Linotype" panose="02040502050505030304" pitchFamily="18" charset="0"/>
            </a:endParaRPr>
          </a:p>
          <a:p>
            <a:pPr lvl="0" algn="ctr"/>
            <a:r>
              <a:rPr lang="en-US" sz="3200" b="1" dirty="0" smtClean="0">
                <a:latin typeface="Palatino Linotype" panose="02040502050505030304" pitchFamily="18" charset="0"/>
              </a:rPr>
              <a:t>Question/Answer Forum </a:t>
            </a:r>
          </a:p>
          <a:p>
            <a:pPr lvl="0" algn="ctr"/>
            <a:endParaRPr lang="en-US" sz="1050" b="1" dirty="0" smtClean="0">
              <a:latin typeface="Palatino Linotype" panose="02040502050505030304" pitchFamily="18" charset="0"/>
            </a:endParaRPr>
          </a:p>
          <a:p>
            <a:pPr lvl="0"/>
            <a:r>
              <a:rPr lang="en-US" sz="3200" b="1" dirty="0" smtClean="0">
                <a:latin typeface="Palatino Linotype" panose="02040502050505030304" pitchFamily="18" charset="0"/>
              </a:rPr>
              <a:t>Friday, January 22, 2016		2:00 pm – 3:30 pm</a:t>
            </a:r>
          </a:p>
          <a:p>
            <a:pPr lvl="0"/>
            <a:r>
              <a:rPr lang="en-US" sz="3200" b="1" dirty="0" smtClean="0">
                <a:latin typeface="Palatino Linotype" panose="02040502050505030304" pitchFamily="18" charset="0"/>
              </a:rPr>
              <a:t>Friday, January 29, 2016		2:00 pm – 3:30 pm</a:t>
            </a:r>
          </a:p>
          <a:p>
            <a:pPr lvl="0"/>
            <a:r>
              <a:rPr lang="en-US" sz="3200" b="1" dirty="0" smtClean="0">
                <a:latin typeface="Palatino Linotype" panose="02040502050505030304" pitchFamily="18" charset="0"/>
              </a:rPr>
              <a:t>Tuesday, February 2, 2016	2:00 pm – 3:30 pm</a:t>
            </a:r>
          </a:p>
          <a:p>
            <a:pPr lvl="0"/>
            <a:r>
              <a:rPr lang="en-US" sz="3200" b="1" dirty="0" smtClean="0">
                <a:latin typeface="Palatino Linotype" panose="02040502050505030304" pitchFamily="18" charset="0"/>
              </a:rPr>
              <a:t>Friday, February 5, 2016		2:00 pm – 3:30 pm</a:t>
            </a:r>
          </a:p>
          <a:p>
            <a:pPr lvl="0"/>
            <a:r>
              <a:rPr lang="en-US" sz="3200" b="1" dirty="0" smtClean="0">
                <a:latin typeface="Palatino Linotype" panose="02040502050505030304" pitchFamily="18" charset="0"/>
              </a:rPr>
              <a:t>Friday, February 12, 2016		2:00 pm – 3:30 pm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3008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153" y="161694"/>
            <a:ext cx="86128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latin typeface="Futura LT Bold"/>
              </a:rPr>
              <a:t>FACULTY/STAFF POSITIONS</a:t>
            </a:r>
            <a:endParaRPr lang="en-US" sz="4800" b="1" dirty="0">
              <a:latin typeface="Futura LT Bold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79288" y="992691"/>
            <a:ext cx="7848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73353" y="5867400"/>
            <a:ext cx="457200" cy="366184"/>
          </a:xfrm>
        </p:spPr>
        <p:txBody>
          <a:bodyPr/>
          <a:lstStyle/>
          <a:p>
            <a:fld id="{7A092F3F-A52C-49FD-A502-DE7425334113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Athens State University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" y="1143000"/>
            <a:ext cx="90678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smtClean="0">
                <a:latin typeface="Palatino Linotype" panose="02040502050505030304" pitchFamily="18" charset="0"/>
              </a:rPr>
              <a:t>Faculty – 4 full-time faculty positions</a:t>
            </a:r>
          </a:p>
          <a:p>
            <a:pPr lvl="0"/>
            <a:endParaRPr lang="en-US" sz="3200" b="1" dirty="0">
              <a:latin typeface="Palatino Linotype" panose="0204050205050503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Palatino Linotype" panose="02040502050505030304" pitchFamily="18" charset="0"/>
              </a:rPr>
              <a:t>1 in College of Arts and Sciences – Computer Science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en-US" sz="1600" dirty="0" smtClean="0">
              <a:latin typeface="Palatino Linotype" panose="0204050205050503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Palatino Linotype" panose="02040502050505030304" pitchFamily="18" charset="0"/>
              </a:rPr>
              <a:t>1 in College of Business – Logistics Management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en-US" sz="1600" dirty="0" smtClean="0">
              <a:latin typeface="Palatino Linotype" panose="0204050205050503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Palatino Linotype" panose="02040502050505030304" pitchFamily="18" charset="0"/>
              </a:rPr>
              <a:t>2 in College of Education – English Language Learner (ELL) and Secondary History/Social Studies Education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0011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4330" y="0"/>
            <a:ext cx="58785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latin typeface="Futura LT Bold"/>
              </a:rPr>
              <a:t>HIGHLIGHTS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79296" y="1066800"/>
            <a:ext cx="7848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2400" y="905435"/>
            <a:ext cx="90874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endParaRPr lang="en-US" sz="2000" dirty="0" smtClean="0">
              <a:latin typeface="Trajan Pro"/>
            </a:endParaRPr>
          </a:p>
          <a:p>
            <a:pPr lvl="1"/>
            <a:endParaRPr lang="en-US" dirty="0" smtClean="0">
              <a:solidFill>
                <a:srgbClr val="0070C0"/>
              </a:solidFill>
            </a:endParaRPr>
          </a:p>
          <a:p>
            <a:pPr lvl="1"/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55424" y="5867400"/>
            <a:ext cx="457200" cy="366184"/>
          </a:xfrm>
        </p:spPr>
        <p:txBody>
          <a:bodyPr/>
          <a:lstStyle/>
          <a:p>
            <a:fld id="{7A092F3F-A52C-49FD-A502-DE7425334113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Athens State University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2401" y="1200329"/>
            <a:ext cx="837549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alatino Linotype" panose="02040502050505030304" pitchFamily="18" charset="0"/>
              </a:rPr>
              <a:t>Athens State University </a:t>
            </a:r>
          </a:p>
          <a:p>
            <a:pPr algn="ctr"/>
            <a:r>
              <a:rPr lang="en-US" sz="2400" dirty="0" smtClean="0">
                <a:latin typeface="Palatino Linotype" panose="02040502050505030304" pitchFamily="18" charset="0"/>
              </a:rPr>
              <a:t>Institution of Management Accountants (IMA)</a:t>
            </a:r>
          </a:p>
          <a:p>
            <a:pPr algn="ctr"/>
            <a:endParaRPr lang="en-US" sz="2400" dirty="0">
              <a:latin typeface="Palatino Linotype" panose="02040502050505030304" pitchFamily="18" charset="0"/>
            </a:endParaRPr>
          </a:p>
          <a:p>
            <a:pPr algn="ctr"/>
            <a:endParaRPr lang="en-US" sz="2400" dirty="0" smtClean="0">
              <a:latin typeface="Palatino Linotype" panose="02040502050505030304" pitchFamily="18" charset="0"/>
            </a:endParaRPr>
          </a:p>
          <a:p>
            <a:r>
              <a:rPr lang="en-US" sz="2400" dirty="0" smtClean="0">
                <a:latin typeface="Palatino Linotype" panose="02040502050505030304" pitchFamily="18" charset="0"/>
              </a:rPr>
              <a:t>Received 3 awards at IMA Student Leadership Conference</a:t>
            </a:r>
          </a:p>
          <a:p>
            <a:pPr marL="2114550" lvl="4" indent="-28575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Palatino Linotype" panose="02040502050505030304" pitchFamily="18" charset="0"/>
              </a:rPr>
              <a:t>Outstanding Student Chapter</a:t>
            </a:r>
          </a:p>
          <a:p>
            <a:pPr marL="2114550" lvl="4" indent="-28575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Palatino Linotype" panose="02040502050505030304" pitchFamily="18" charset="0"/>
              </a:rPr>
              <a:t>Best Communications</a:t>
            </a:r>
          </a:p>
          <a:p>
            <a:pPr marL="2114550" lvl="4" indent="-28575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Palatino Linotype" panose="02040502050505030304" pitchFamily="18" charset="0"/>
              </a:rPr>
              <a:t>IMA Gold Award of Excellence</a:t>
            </a:r>
          </a:p>
          <a:p>
            <a:pPr lvl="1"/>
            <a:endParaRPr lang="en-US" sz="2000" dirty="0">
              <a:latin typeface="Palatino Linotype" panose="020405020505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6075" y="4596230"/>
            <a:ext cx="66575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 Linotype" panose="02040502050505030304" pitchFamily="18" charset="0"/>
              </a:rPr>
              <a:t>Athens State University Alpha Iota Chapter of </a:t>
            </a:r>
          </a:p>
          <a:p>
            <a:r>
              <a:rPr lang="en-US" sz="2400" dirty="0" smtClean="0">
                <a:latin typeface="Palatino Linotype" panose="02040502050505030304" pitchFamily="18" charset="0"/>
              </a:rPr>
              <a:t>Delta Mu Delta recognized as a Star Chapter at </a:t>
            </a:r>
          </a:p>
          <a:p>
            <a:r>
              <a:rPr lang="en-US" sz="2400" dirty="0" smtClean="0">
                <a:latin typeface="Palatino Linotype" panose="02040502050505030304" pitchFamily="18" charset="0"/>
              </a:rPr>
              <a:t>DMD biennial conference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4455825"/>
            <a:ext cx="1463675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308" y="2057400"/>
            <a:ext cx="19446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8460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4330" y="0"/>
            <a:ext cx="58785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latin typeface="Futura LT Bold"/>
              </a:rPr>
              <a:t>HIGHLIGHTS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79296" y="1066800"/>
            <a:ext cx="7848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2400" y="905435"/>
            <a:ext cx="90874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endParaRPr lang="en-US" sz="2000" dirty="0" smtClean="0">
              <a:latin typeface="Trajan Pro"/>
            </a:endParaRPr>
          </a:p>
          <a:p>
            <a:pPr lvl="1"/>
            <a:endParaRPr lang="en-US" dirty="0" smtClean="0">
              <a:solidFill>
                <a:srgbClr val="0070C0"/>
              </a:solidFill>
            </a:endParaRPr>
          </a:p>
          <a:p>
            <a:pPr lvl="1"/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55424" y="5867400"/>
            <a:ext cx="457200" cy="366184"/>
          </a:xfrm>
        </p:spPr>
        <p:txBody>
          <a:bodyPr/>
          <a:lstStyle/>
          <a:p>
            <a:fld id="{7A092F3F-A52C-49FD-A502-DE7425334113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Athens State University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8" y="1447800"/>
            <a:ext cx="75618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 Linotype" panose="02040502050505030304" pitchFamily="18" charset="0"/>
              </a:rPr>
              <a:t>Athens State University’s online Bachelor of Science in</a:t>
            </a:r>
          </a:p>
          <a:p>
            <a:r>
              <a:rPr lang="en-US" sz="2400" dirty="0" smtClean="0">
                <a:latin typeface="Palatino Linotype" panose="02040502050505030304" pitchFamily="18" charset="0"/>
              </a:rPr>
              <a:t>Human Resource Management recognized by </a:t>
            </a:r>
          </a:p>
          <a:p>
            <a:r>
              <a:rPr lang="en-US" sz="2400" dirty="0" smtClean="0">
                <a:latin typeface="Palatino Linotype" panose="02040502050505030304" pitchFamily="18" charset="0"/>
              </a:rPr>
              <a:t>OnlineColleges.net as one of the best in the country.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43100" y="3505200"/>
            <a:ext cx="68249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 Linotype" panose="02040502050505030304" pitchFamily="18" charset="0"/>
              </a:rPr>
              <a:t>Athens State University Testing Center named a </a:t>
            </a:r>
          </a:p>
          <a:p>
            <a:r>
              <a:rPr lang="en-US" sz="2400" dirty="0" smtClean="0">
                <a:latin typeface="Palatino Linotype" panose="02040502050505030304" pitchFamily="18" charset="0"/>
              </a:rPr>
              <a:t>Certified Testing Center by the National College </a:t>
            </a:r>
          </a:p>
          <a:p>
            <a:r>
              <a:rPr lang="en-US" sz="2400" dirty="0" smtClean="0">
                <a:latin typeface="Palatino Linotype" panose="02040502050505030304" pitchFamily="18" charset="0"/>
              </a:rPr>
              <a:t>Testing Association.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pic>
        <p:nvPicPr>
          <p:cNvPr id="8196" name="Picture 4" descr="C:\Users\Jackie Gooch\AppData\Local\Microsoft\Windows\Temporary Internet Files\Content.Outlook\FPK8ZE95\2016_OC_best-online-bachelorsin-human-resources-se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862" y="1382488"/>
            <a:ext cx="124040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40" y="3276600"/>
            <a:ext cx="1682660" cy="1645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7862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ASU Theme">
      <a:dk1>
        <a:srgbClr val="006699"/>
      </a:dk1>
      <a:lt1>
        <a:sysClr val="window" lastClr="FFFFFF"/>
      </a:lt1>
      <a:dk2>
        <a:srgbClr val="004466"/>
      </a:dk2>
      <a:lt2>
        <a:srgbClr val="EEEEDE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Athens State University PPT Template</Template>
  <TotalTime>5286</TotalTime>
  <Words>1306</Words>
  <Application>Microsoft Office PowerPoint</Application>
  <PresentationFormat>On-screen Show (4:3)</PresentationFormat>
  <Paragraphs>468</Paragraphs>
  <Slides>47</Slides>
  <Notes>45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Powerpoint-Template</vt:lpstr>
      <vt:lpstr>Worksheet</vt:lpstr>
      <vt:lpstr>Microsoft Excel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CAMPUS PROJECTS</vt:lpstr>
      <vt:lpstr>CAMPUS PROJECTS</vt:lpstr>
      <vt:lpstr>CAMPUS PROJECTS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SPRING 2016 ENROLLMENT (As of January 8, 2016)</vt:lpstr>
      <vt:lpstr>PowerPoint Presentation</vt:lpstr>
      <vt:lpstr>PowerPoint Presentation</vt:lpstr>
      <vt:lpstr>HEADCOUNT BY  DELIVERY METHOD as of January 13, 2016 (with 2 days of late registration)</vt:lpstr>
      <vt:lpstr>SNAPSHOT OF SPRING REGISTRATION as of January 8, 2016</vt:lpstr>
      <vt:lpstr>ENROLLMENT GOALS FOR 2016</vt:lpstr>
      <vt:lpstr>PowerPoint Presentation</vt:lpstr>
      <vt:lpstr>Update: 2015-16 IT Initiatives </vt:lpstr>
      <vt:lpstr>Update: 2015-16 Academic Technology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Jackie Gooch</dc:creator>
  <cp:lastModifiedBy>Windows User</cp:lastModifiedBy>
  <cp:revision>1134</cp:revision>
  <cp:lastPrinted>2015-07-15T14:59:43Z</cp:lastPrinted>
  <dcterms:created xsi:type="dcterms:W3CDTF">2014-06-06T20:53:28Z</dcterms:created>
  <dcterms:modified xsi:type="dcterms:W3CDTF">2016-01-19T17:52:27Z</dcterms:modified>
</cp:coreProperties>
</file>